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9"/>
  </p:notesMasterIdLst>
  <p:sldIdLst>
    <p:sldId id="279" r:id="rId2"/>
    <p:sldId id="429" r:id="rId3"/>
    <p:sldId id="430" r:id="rId4"/>
    <p:sldId id="419" r:id="rId5"/>
    <p:sldId id="258" r:id="rId6"/>
    <p:sldId id="422" r:id="rId7"/>
    <p:sldId id="388" r:id="rId8"/>
    <p:sldId id="389" r:id="rId9"/>
    <p:sldId id="390" r:id="rId10"/>
    <p:sldId id="385" r:id="rId11"/>
    <p:sldId id="318" r:id="rId12"/>
    <p:sldId id="378" r:id="rId13"/>
    <p:sldId id="404" r:id="rId14"/>
    <p:sldId id="431" r:id="rId15"/>
    <p:sldId id="432" r:id="rId16"/>
    <p:sldId id="434" r:id="rId17"/>
    <p:sldId id="436" r:id="rId18"/>
    <p:sldId id="451" r:id="rId19"/>
    <p:sldId id="435" r:id="rId20"/>
    <p:sldId id="438" r:id="rId21"/>
    <p:sldId id="452" r:id="rId22"/>
    <p:sldId id="453" r:id="rId23"/>
    <p:sldId id="454" r:id="rId24"/>
    <p:sldId id="455" r:id="rId25"/>
    <p:sldId id="459" r:id="rId26"/>
    <p:sldId id="460" r:id="rId27"/>
    <p:sldId id="433" r:id="rId28"/>
    <p:sldId id="379" r:id="rId29"/>
    <p:sldId id="380" r:id="rId30"/>
    <p:sldId id="398" r:id="rId31"/>
    <p:sldId id="447" r:id="rId32"/>
    <p:sldId id="448" r:id="rId33"/>
    <p:sldId id="449" r:id="rId34"/>
    <p:sldId id="450" r:id="rId35"/>
    <p:sldId id="439" r:id="rId36"/>
    <p:sldId id="462" r:id="rId37"/>
    <p:sldId id="442" r:id="rId38"/>
    <p:sldId id="463" r:id="rId39"/>
    <p:sldId id="444" r:id="rId40"/>
    <p:sldId id="464" r:id="rId41"/>
    <p:sldId id="465" r:id="rId42"/>
    <p:sldId id="467" r:id="rId43"/>
    <p:sldId id="468" r:id="rId44"/>
    <p:sldId id="470" r:id="rId45"/>
    <p:sldId id="469" r:id="rId46"/>
    <p:sldId id="471" r:id="rId47"/>
    <p:sldId id="44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9E7B21-36FA-D2C0-000D-9C4F41475ECE}" name="Pendergrass, Drew" initials="PD" userId="S::pendergrass@college.harvard.edu::99078cb6-da51-41a4-ae66-1de58c48a24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3"/>
    <p:restoredTop sz="92337"/>
  </p:normalViewPr>
  <p:slideViewPr>
    <p:cSldViewPr snapToGrid="0" snapToObjects="1">
      <p:cViewPr>
        <p:scale>
          <a:sx n="67" d="100"/>
          <a:sy n="67" d="100"/>
        </p:scale>
        <p:origin x="1272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F7CA7-FA65-FF46-AC8D-9FFD1F76B4BC}" type="datetimeFigureOut">
              <a:rPr lang="en-US" smtClean="0"/>
              <a:t>6/9/24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D6DB3-23FD-DE4C-AF9D-F2768C717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29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77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great about this is that any CHEEREIO observation operator can automatically be used to validate a run, no programming required.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55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08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Repeat for every pollutant and every source of each pollutant.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17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52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12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590B0-9DF6-F746-89EA-3563094F34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42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19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76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28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36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56013-8331-AA43-9BEB-A16BA7BAE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6E6E33-473B-614B-8E7C-76E0C2F086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93E60-D411-E44E-9F97-5B6D7E197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C3446-86AA-AB42-9E82-14857A042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42BAA-358B-2B44-BF76-60BB55634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34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AC100-837E-A649-89E7-326166CCD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ECC57E-5529-1141-B582-1A0B29BB8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793F7-725A-F845-B923-C26E7CB2A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5F1F2-ADAD-6C42-B05D-2A3AF9C06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3BC86-B1C9-2649-A515-54490FBA1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74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1F9FD9-915F-DD42-9EDF-15872F0CC0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1CC68B-61A2-624F-998D-46AFAA153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BE0D5-7EF5-EC4F-993F-154A1376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CDBF0-DA1D-EA42-BC75-FE06856B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AE359-9C09-3741-8A91-707CCBB2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52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940C0-6DEE-0644-B43D-50E28E4A1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4CAC9-5F9A-CB4F-858E-2027DF7EE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50609-0537-ED48-9464-FD61925C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D2E45-19E1-5A43-9567-87B83A19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AE3D8-93B2-2F48-9AC2-D81BCBE66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BDD03-CF2F-CC46-8222-D676019A4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D0A60-C83D-514D-A1E0-C8659A0A3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C0EBF-9FD9-C749-A8E9-6B2A47283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8313F-8B40-BC4B-BBF5-4D4FABB9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9F994-5312-6D4B-B635-676414EA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3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3D0CE-8734-714F-A407-470AEA52E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80859-8687-A44B-8D97-CA28583A1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A1835-36F0-984C-9CBA-C8E67767A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F185F-B9F6-8144-8C10-E011BBCF9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FC791B-50D1-7945-91FD-73B5B3E8C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D7909-187B-C04C-9402-5C74CD42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62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E622E-53CF-1746-BD9F-213EC2BC7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F4A76-C192-C94E-B667-DDED65433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F0DDF-2992-CA44-B534-56270CF09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E39360-AA95-204A-A0E8-9D66CD29C4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723048-9C7A-AB43-A1D6-14FA7D222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055A34-701C-B842-90B3-70B9B5D41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ADE445-8AB1-9D45-B1BE-493DD4A91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D344B2-9372-4044-BCF6-2AA0D3CAE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0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D3EF-A0F4-3A4F-BDD1-378D93E2F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558B5D-7398-0641-B93E-C3A6F98CF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32374F-0F3A-304C-8C7A-EF7C87EF1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452D6-83F3-AB44-9269-166B94E55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8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9F544C-8696-DA43-860E-0FE18EACF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F60A2A-0DF4-1342-97D3-4A4BA5E4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4B443-59B2-584F-9613-E137C3AFA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6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2CC2F-E99D-AE41-9655-C2B08C729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82E34-71A4-2E44-A682-CDC9FF7BB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DFAA5-210D-C140-9E6C-686FB51AC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4BDDFD-950F-5F4F-84CC-44A5AD325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4E085-7032-8248-A0C7-0753726EB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693A0-D232-924D-BEF6-98E689964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51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DB3F1-CFF7-CD48-93D1-213B4193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B02450-A7B4-0247-94E3-F5302D2A95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A1F86F-D4B5-C944-85A0-437C102E2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C2C31-4C36-D345-AF10-6D221739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965008-D774-5F49-835E-FF719155D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4A9E2-1409-F44D-940C-E1C5FF20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7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537DF4-1D98-0C4B-95F4-6D6FFB509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2ACE8-EA82-0044-B238-E728896BF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D35AE-0EA1-8C46-9E65-EED1C87BC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B0D7A-89DD-F74D-B03D-A365D16809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10EED-94AE-1D4F-8BD2-C5ACA07E8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E0652-9B2C-5C41-82FB-C0D6838641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03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bit.ly/cheerei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3" Type="http://schemas.openxmlformats.org/officeDocument/2006/relationships/image" Target="../media/image64.svg"/><Relationship Id="rId7" Type="http://schemas.openxmlformats.org/officeDocument/2006/relationships/image" Target="../media/image66.sv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2.svg"/><Relationship Id="rId5" Type="http://schemas.openxmlformats.org/officeDocument/2006/relationships/image" Target="../media/image68.svg"/><Relationship Id="rId15" Type="http://schemas.openxmlformats.org/officeDocument/2006/relationships/image" Target="../media/image76.svg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70.svg"/><Relationship Id="rId1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7.png"/><Relationship Id="rId7" Type="http://schemas.openxmlformats.org/officeDocument/2006/relationships/image" Target="../media/image7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Relationship Id="rId9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cheereio.readthedocs.io/" TargetMode="External"/><Relationship Id="rId3" Type="http://schemas.openxmlformats.org/officeDocument/2006/relationships/image" Target="../media/image1.jpeg"/><Relationship Id="rId7" Type="http://schemas.openxmlformats.org/officeDocument/2006/relationships/hyperlink" Target="https://cheereio.seas.harvard.edu/" TargetMode="External"/><Relationship Id="rId12" Type="http://schemas.openxmlformats.org/officeDocument/2006/relationships/hyperlink" Target="mailto:pendergrass@g.harvard.ed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md.copernicus.org/articles/16/4793/2023/" TargetMode="External"/><Relationship Id="rId11" Type="http://schemas.openxmlformats.org/officeDocument/2006/relationships/hyperlink" Target="https://github.com/drewpendergrass/CHEEREIO/issues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s://geos-chem.readthedocs.io/en/stable/getting-started/system-req-soft.html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geoschem.github.io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76EF7-3101-B14C-B7FD-17254F55E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984" y="-50228"/>
            <a:ext cx="11133438" cy="2849562"/>
          </a:xfrm>
        </p:spPr>
        <p:txBody>
          <a:bodyPr>
            <a:noAutofit/>
          </a:bodyPr>
          <a:lstStyle/>
          <a:p>
            <a:r>
              <a:rPr lang="en-US" sz="8000" b="1" kern="0" dirty="0">
                <a:solidFill>
                  <a:schemeClr val="accent4"/>
                </a:solidFill>
                <a:effectLst/>
              </a:rPr>
              <a:t>Running CHEEREIO 1.3</a:t>
            </a:r>
            <a:br>
              <a:rPr lang="en-US" sz="4400" b="1" kern="0" dirty="0">
                <a:solidFill>
                  <a:schemeClr val="accent4"/>
                </a:solidFill>
                <a:effectLst/>
              </a:rPr>
            </a:br>
            <a:r>
              <a:rPr lang="en-US" sz="3200" kern="0" dirty="0"/>
              <a:t>A</a:t>
            </a:r>
            <a:r>
              <a:rPr lang="en-US" sz="3200" kern="0" dirty="0">
                <a:effectLst/>
              </a:rPr>
              <a:t> hands-on guide to nonlinear ensemble data assimilation and emissions estimation with GEOS-Chem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B4A24A-8D33-2848-8AE9-DB484B46C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504" y="2733989"/>
            <a:ext cx="10146081" cy="228799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3500" dirty="0"/>
              <a:t>11</a:t>
            </a:r>
            <a:r>
              <a:rPr lang="en-US" sz="3500" baseline="30000" dirty="0"/>
              <a:t>th</a:t>
            </a:r>
            <a:r>
              <a:rPr lang="en-US" sz="3500" dirty="0"/>
              <a:t> International GEOS-Chem meeting clinic</a:t>
            </a:r>
          </a:p>
          <a:p>
            <a:r>
              <a:rPr lang="en-US" dirty="0"/>
              <a:t>Drew Pendergrass</a:t>
            </a:r>
          </a:p>
          <a:p>
            <a:r>
              <a:rPr lang="en-US" dirty="0"/>
              <a:t>June 10, 2024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B2DEC6-992C-7C4B-A04B-838E7AA1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64" y="4956642"/>
            <a:ext cx="2080068" cy="184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E470616C-47E9-B648-A0CF-411F60D97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6150" y="5245924"/>
            <a:ext cx="1357986" cy="1559667"/>
          </a:xfrm>
          <a:prstGeom prst="rect">
            <a:avLst/>
          </a:prstGeom>
        </p:spPr>
      </p:pic>
      <p:pic>
        <p:nvPicPr>
          <p:cNvPr id="5" name="Picture 4" descr="A yellow circle with black text&#10;&#10;Description automatically generated">
            <a:extLst>
              <a:ext uri="{FF2B5EF4-FFF2-40B4-BE49-F238E27FC236}">
                <a16:creationId xmlns:a16="http://schemas.microsoft.com/office/drawing/2014/main" id="{D8C9DBE2-2BC3-F302-44B6-076AE64DF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870" y="5184626"/>
            <a:ext cx="2100258" cy="168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99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fluence Mobile - ECMWF Confluence Wiki">
            <a:extLst>
              <a:ext uri="{FF2B5EF4-FFF2-40B4-BE49-F238E27FC236}">
                <a16:creationId xmlns:a16="http://schemas.microsoft.com/office/drawing/2014/main" id="{99D95EC8-F14D-F78F-FAD6-C81169B81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32" y="2309742"/>
            <a:ext cx="4602248" cy="313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16E650-E33B-1CF6-0BC3-D1D6701F1A38}"/>
              </a:ext>
            </a:extLst>
          </p:cNvPr>
          <p:cNvSpPr txBox="1"/>
          <p:nvPr/>
        </p:nvSpPr>
        <p:spPr>
          <a:xfrm>
            <a:off x="530453" y="5058698"/>
            <a:ext cx="762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ECMWF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00EBA5-6838-B24A-8C19-0DDF4670F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many other approaches to assimilation and emissions correction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1D186D-25A1-B944-A161-189E8E9FF08D}"/>
              </a:ext>
            </a:extLst>
          </p:cNvPr>
          <p:cNvSpPr txBox="1"/>
          <p:nvPr/>
        </p:nvSpPr>
        <p:spPr>
          <a:xfrm>
            <a:off x="643280" y="1763175"/>
            <a:ext cx="5976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Variational approaches </a:t>
            </a:r>
            <a:r>
              <a:rPr lang="en-US" sz="2400" dirty="0"/>
              <a:t>iteratively approximate optimal solution…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F84B2A-C430-6A46-B6FD-2FD9DAAB0E22}"/>
              </a:ext>
            </a:extLst>
          </p:cNvPr>
          <p:cNvSpPr txBox="1"/>
          <p:nvPr/>
        </p:nvSpPr>
        <p:spPr>
          <a:xfrm>
            <a:off x="366680" y="5516853"/>
            <a:ext cx="5534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…but 4D-Var requires GEOS-Chem adjoint, which may not be ideal for some problems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9ECA88-452E-2A4B-8291-BE5B60D1B4EE}"/>
              </a:ext>
            </a:extLst>
          </p:cNvPr>
          <p:cNvSpPr txBox="1"/>
          <p:nvPr/>
        </p:nvSpPr>
        <p:spPr>
          <a:xfrm>
            <a:off x="7263111" y="1665735"/>
            <a:ext cx="4757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</a:t>
            </a:r>
            <a:r>
              <a:rPr lang="en-US" sz="2400" b="1" dirty="0"/>
              <a:t> analytical inversion </a:t>
            </a:r>
            <a:r>
              <a:rPr lang="en-US" sz="2400" dirty="0"/>
              <a:t>perturbs</a:t>
            </a:r>
          </a:p>
          <a:p>
            <a:pPr algn="ctr"/>
            <a:r>
              <a:rPr lang="en-US" sz="2400" dirty="0"/>
              <a:t>clusters of grid cells to obtain full error characterization…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C37387-D8FF-0A49-A3E2-03372F5435FB}"/>
              </a:ext>
            </a:extLst>
          </p:cNvPr>
          <p:cNvSpPr txBox="1"/>
          <p:nvPr/>
        </p:nvSpPr>
        <p:spPr>
          <a:xfrm>
            <a:off x="7236756" y="5525353"/>
            <a:ext cx="4810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…but requires hundreds of runs, and</a:t>
            </a:r>
          </a:p>
          <a:p>
            <a:pPr algn="r"/>
            <a:r>
              <a:rPr lang="en-US" sz="2400" dirty="0"/>
              <a:t>works only for linear problems</a:t>
            </a:r>
            <a:endParaRPr lang="en-US" dirty="0"/>
          </a:p>
        </p:txBody>
      </p:sp>
      <p:pic>
        <p:nvPicPr>
          <p:cNvPr id="7" name="Picture 6" descr="Chart, map&#10;&#10;Description automatically generated">
            <a:extLst>
              <a:ext uri="{FF2B5EF4-FFF2-40B4-BE49-F238E27FC236}">
                <a16:creationId xmlns:a16="http://schemas.microsoft.com/office/drawing/2014/main" id="{64E21E3F-2257-5343-BD60-04608CE48A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9" t="3331" r="12661" b="4806"/>
          <a:stretch/>
        </p:blipFill>
        <p:spPr>
          <a:xfrm>
            <a:off x="8127104" y="2825497"/>
            <a:ext cx="3176653" cy="25031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2FE930-8B16-DB40-B8DA-F28848B292FB}"/>
              </a:ext>
            </a:extLst>
          </p:cNvPr>
          <p:cNvSpPr txBox="1"/>
          <p:nvPr/>
        </p:nvSpPr>
        <p:spPr>
          <a:xfrm>
            <a:off x="9907269" y="5273097"/>
            <a:ext cx="1528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Sheng et. al., 2018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0215DEB-87EB-898E-A2A0-ECB8C944D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AF795E-B867-F5F4-A93E-2B642BA48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90472F-E914-2F56-FA99-4DE5D024B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1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C7CF3-6B2A-5A44-B844-53CEAD680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236109"/>
            <a:ext cx="11465169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CHEEREIO </a:t>
            </a:r>
            <a:r>
              <a:rPr lang="en-US" dirty="0"/>
              <a:t>makes ensemble data assimilation as easy as running GEOS-Chem across many species/observers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6E0317-5DA4-2A41-A375-914BE609B3B1}"/>
              </a:ext>
            </a:extLst>
          </p:cNvPr>
          <p:cNvSpPr/>
          <p:nvPr/>
        </p:nvSpPr>
        <p:spPr>
          <a:xfrm>
            <a:off x="1720579" y="1634626"/>
            <a:ext cx="43014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Customization</a:t>
            </a:r>
            <a:r>
              <a:rPr lang="en-US" sz="2800" dirty="0"/>
              <a:t>: Assimilate anything, in any GEOS-Chem configuration or simulation.</a:t>
            </a:r>
          </a:p>
        </p:txBody>
      </p:sp>
      <p:pic>
        <p:nvPicPr>
          <p:cNvPr id="6146" name="Picture 2" descr="Api - Free computer icons">
            <a:extLst>
              <a:ext uri="{FF2B5EF4-FFF2-40B4-BE49-F238E27FC236}">
                <a16:creationId xmlns:a16="http://schemas.microsoft.com/office/drawing/2014/main" id="{69CE0A25-5CCC-B64E-97C1-FB4A80D59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6" y="3366806"/>
            <a:ext cx="1325562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ng File Svg - Customizable Update Png Icon Clipart - Full Size Clipart  (#3529003) - PinClipart">
            <a:extLst>
              <a:ext uri="{FF2B5EF4-FFF2-40B4-BE49-F238E27FC236}">
                <a16:creationId xmlns:a16="http://schemas.microsoft.com/office/drawing/2014/main" id="{390F6D61-20BD-A443-9E22-BBC7EA130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6" y="1664343"/>
            <a:ext cx="1321574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F39CA9-68F8-4B4A-AE6A-793DCEED85D2}"/>
              </a:ext>
            </a:extLst>
          </p:cNvPr>
          <p:cNvSpPr/>
          <p:nvPr/>
        </p:nvSpPr>
        <p:spPr>
          <a:xfrm>
            <a:off x="1720579" y="3337089"/>
            <a:ext cx="43014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Powerful API</a:t>
            </a:r>
            <a:r>
              <a:rPr lang="en-US" sz="2800" dirty="0"/>
              <a:t>: Minimal programming to implement any experiment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CA4893-53C2-5B48-B495-2ED1C7F9CCB7}"/>
              </a:ext>
            </a:extLst>
          </p:cNvPr>
          <p:cNvSpPr/>
          <p:nvPr/>
        </p:nvSpPr>
        <p:spPr>
          <a:xfrm>
            <a:off x="7890563" y="3376051"/>
            <a:ext cx="43014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Easy deployment</a:t>
            </a:r>
            <a:r>
              <a:rPr lang="en-US" sz="2800" dirty="0"/>
              <a:t>: One configuration file controls installation and settings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6C4F39-D1FB-CE43-A51C-6A28328B5E17}"/>
              </a:ext>
            </a:extLst>
          </p:cNvPr>
          <p:cNvSpPr/>
          <p:nvPr/>
        </p:nvSpPr>
        <p:spPr>
          <a:xfrm>
            <a:off x="7890563" y="1634626"/>
            <a:ext cx="43014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Maintainability</a:t>
            </a:r>
            <a:r>
              <a:rPr lang="en-US" sz="2800" dirty="0"/>
              <a:t>: Science automatically aligned with latest model version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72674A-2C9F-2C41-8395-255D4AD13FB9}"/>
              </a:ext>
            </a:extLst>
          </p:cNvPr>
          <p:cNvSpPr/>
          <p:nvPr/>
        </p:nvSpPr>
        <p:spPr>
          <a:xfrm>
            <a:off x="3286480" y="5060180"/>
            <a:ext cx="72210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Speed</a:t>
            </a:r>
            <a:r>
              <a:rPr lang="en-US" sz="2800" dirty="0"/>
              <a:t>: Runs slower, but not an order of magnitude slower, than GEOS-Chem classic </a:t>
            </a:r>
          </a:p>
        </p:txBody>
      </p:sp>
      <p:pic>
        <p:nvPicPr>
          <p:cNvPr id="6150" name="Picture 6" descr="Easter Rabbit icon in iOS Style">
            <a:extLst>
              <a:ext uri="{FF2B5EF4-FFF2-40B4-BE49-F238E27FC236}">
                <a16:creationId xmlns:a16="http://schemas.microsoft.com/office/drawing/2014/main" id="{4039ADEA-6A85-E340-91DE-C6FB943B9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69" y="4877777"/>
            <a:ext cx="1318912" cy="131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Speed icon simple Royalty Free Vector Image - VectorStock">
            <a:extLst>
              <a:ext uri="{FF2B5EF4-FFF2-40B4-BE49-F238E27FC236}">
                <a16:creationId xmlns:a16="http://schemas.microsoft.com/office/drawing/2014/main" id="{2B2236A0-6EAC-4B48-88CD-4CE4EC99E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1" t="22306" r="17837" b="30889"/>
          <a:stretch/>
        </p:blipFill>
        <p:spPr bwMode="auto">
          <a:xfrm>
            <a:off x="6141973" y="3337088"/>
            <a:ext cx="1748590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7,033 Hard Hat Icon Illustrations &amp;amp; Clip Art - iStock">
            <a:extLst>
              <a:ext uri="{FF2B5EF4-FFF2-40B4-BE49-F238E27FC236}">
                <a16:creationId xmlns:a16="http://schemas.microsoft.com/office/drawing/2014/main" id="{EF30E78B-9030-7446-AD5F-72CCA31B5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3" t="29371" r="25673" b="21896"/>
          <a:stretch/>
        </p:blipFill>
        <p:spPr bwMode="auto">
          <a:xfrm>
            <a:off x="6362098" y="1561672"/>
            <a:ext cx="1528465" cy="153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573AAAA-D177-A2AD-2448-A1D8CC9B8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F8A1BDB-EFE8-F14A-9B6C-C2AFC7A6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7EFA3F6-3166-8D64-2364-0B9F5A2D5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6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5F77D-4997-B34F-A5CC-DF5E9F02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01" y="103713"/>
            <a:ext cx="11130643" cy="1325563"/>
          </a:xfrm>
        </p:spPr>
        <p:txBody>
          <a:bodyPr/>
          <a:lstStyle/>
          <a:p>
            <a:r>
              <a:rPr lang="en-US" dirty="0"/>
              <a:t>Assemble the building blocks of your simulation in the configuration file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05E01D-E84C-694E-87A9-A6072FBD18ED}"/>
              </a:ext>
            </a:extLst>
          </p:cNvPr>
          <p:cNvSpPr txBox="1"/>
          <p:nvPr/>
        </p:nvSpPr>
        <p:spPr>
          <a:xfrm>
            <a:off x="126486" y="5608484"/>
            <a:ext cx="198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Group emissions into families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EB923D-DAD3-2F4E-B8B1-72133810A90A}"/>
              </a:ext>
            </a:extLst>
          </p:cNvPr>
          <p:cNvSpPr txBox="1"/>
          <p:nvPr/>
        </p:nvSpPr>
        <p:spPr>
          <a:xfrm>
            <a:off x="497196" y="1784974"/>
            <a:ext cx="16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From one file…</a:t>
            </a:r>
          </a:p>
        </p:txBody>
      </p:sp>
      <p:sp>
        <p:nvSpPr>
          <p:cNvPr id="3" name="Vertical Scroll 2">
            <a:extLst>
              <a:ext uri="{FF2B5EF4-FFF2-40B4-BE49-F238E27FC236}">
                <a16:creationId xmlns:a16="http://schemas.microsoft.com/office/drawing/2014/main" id="{CA345BB8-3402-B45A-2D02-16A3BA1184AE}"/>
              </a:ext>
            </a:extLst>
          </p:cNvPr>
          <p:cNvSpPr/>
          <p:nvPr/>
        </p:nvSpPr>
        <p:spPr>
          <a:xfrm>
            <a:off x="305620" y="2355154"/>
            <a:ext cx="1985964" cy="1028700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ens_config.json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1BDF3F-1A04-4F98-55F1-A917972F4B21}"/>
              </a:ext>
            </a:extLst>
          </p:cNvPr>
          <p:cNvSpPr/>
          <p:nvPr/>
        </p:nvSpPr>
        <p:spPr>
          <a:xfrm>
            <a:off x="3907973" y="2009498"/>
            <a:ext cx="734785" cy="718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</a:t>
            </a:r>
            <a:r>
              <a:rPr lang="en-US" baseline="-25000" dirty="0"/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C737E8-3800-9BC8-7188-977C7B764041}"/>
              </a:ext>
            </a:extLst>
          </p:cNvPr>
          <p:cNvSpPr/>
          <p:nvPr/>
        </p:nvSpPr>
        <p:spPr>
          <a:xfrm>
            <a:off x="3083380" y="2009498"/>
            <a:ext cx="734785" cy="718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</a:t>
            </a:r>
            <a:endParaRPr lang="en-US" baseline="-2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B29554-AFE4-B0A5-7D2C-8EF65C2D14F6}"/>
              </a:ext>
            </a:extLst>
          </p:cNvPr>
          <p:cNvSpPr/>
          <p:nvPr/>
        </p:nvSpPr>
        <p:spPr>
          <a:xfrm>
            <a:off x="4732566" y="2009498"/>
            <a:ext cx="734785" cy="718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HNO</a:t>
            </a:r>
            <a:r>
              <a:rPr lang="en-US" baseline="-250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F0E5FA-5ECC-7DE7-AC4A-92CB84770F18}"/>
              </a:ext>
            </a:extLst>
          </p:cNvPr>
          <p:cNvSpPr txBox="1"/>
          <p:nvPr/>
        </p:nvSpPr>
        <p:spPr>
          <a:xfrm>
            <a:off x="2471058" y="1572728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 concentrations in your state vector…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436A2E-90F8-906B-FFF9-63B9F4E94E95}"/>
              </a:ext>
            </a:extLst>
          </p:cNvPr>
          <p:cNvSpPr txBox="1"/>
          <p:nvPr/>
        </p:nvSpPr>
        <p:spPr>
          <a:xfrm>
            <a:off x="2960917" y="2912474"/>
            <a:ext cx="281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…and how they are defined.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E2C9FB6-A1A4-577E-3FEF-181A75839434}"/>
              </a:ext>
            </a:extLst>
          </p:cNvPr>
          <p:cNvSpPr/>
          <p:nvPr/>
        </p:nvSpPr>
        <p:spPr>
          <a:xfrm>
            <a:off x="2626179" y="3341922"/>
            <a:ext cx="914401" cy="571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Surface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0C2DAB-9D03-9F51-CA36-7FEA69E4716E}"/>
              </a:ext>
            </a:extLst>
          </p:cNvPr>
          <p:cNvSpPr/>
          <p:nvPr/>
        </p:nvSpPr>
        <p:spPr>
          <a:xfrm>
            <a:off x="3695702" y="3341922"/>
            <a:ext cx="914401" cy="571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Column sum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079DE8-651E-85CB-038A-86C752FE2EAA}"/>
              </a:ext>
            </a:extLst>
          </p:cNvPr>
          <p:cNvSpPr/>
          <p:nvPr/>
        </p:nvSpPr>
        <p:spPr>
          <a:xfrm>
            <a:off x="4765225" y="3341922"/>
            <a:ext cx="1464130" cy="571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Tropospheric column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113AD6-BBF2-A96A-12AF-18EB35D361C7}"/>
              </a:ext>
            </a:extLst>
          </p:cNvPr>
          <p:cNvSpPr txBox="1"/>
          <p:nvPr/>
        </p:nvSpPr>
        <p:spPr>
          <a:xfrm>
            <a:off x="345901" y="4108884"/>
            <a:ext cx="378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Define emissions in your state vector…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60A740-50CF-8A71-FE90-2C34FD6EBA94}"/>
              </a:ext>
            </a:extLst>
          </p:cNvPr>
          <p:cNvSpPr/>
          <p:nvPr/>
        </p:nvSpPr>
        <p:spPr>
          <a:xfrm>
            <a:off x="551085" y="4608362"/>
            <a:ext cx="1309006" cy="96390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</a:t>
            </a:r>
            <a:r>
              <a:rPr lang="en-US" baseline="-25000" dirty="0">
                <a:solidFill>
                  <a:schemeClr val="tx1"/>
                </a:solidFill>
              </a:rPr>
              <a:t>x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813B3A-85EC-B1DB-A786-77F847EDBEDB}"/>
              </a:ext>
            </a:extLst>
          </p:cNvPr>
          <p:cNvSpPr/>
          <p:nvPr/>
        </p:nvSpPr>
        <p:spPr>
          <a:xfrm>
            <a:off x="585385" y="5057430"/>
            <a:ext cx="536125" cy="4119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5C694D-CF5B-8A92-F521-2D67DA8A4C4D}"/>
              </a:ext>
            </a:extLst>
          </p:cNvPr>
          <p:cNvSpPr/>
          <p:nvPr/>
        </p:nvSpPr>
        <p:spPr>
          <a:xfrm>
            <a:off x="1155810" y="5057429"/>
            <a:ext cx="664029" cy="4119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BBF529-CD01-FB84-4221-995E7F31958A}"/>
              </a:ext>
            </a:extLst>
          </p:cNvPr>
          <p:cNvSpPr txBox="1"/>
          <p:nvPr/>
        </p:nvSpPr>
        <p:spPr>
          <a:xfrm>
            <a:off x="2116356" y="5664778"/>
            <a:ext cx="2526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Separate sectors for source attribution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2F4B6F5-2351-70FF-F455-058B320FAF2C}"/>
              </a:ext>
            </a:extLst>
          </p:cNvPr>
          <p:cNvCxnSpPr>
            <a:stCxn id="27" idx="3"/>
          </p:cNvCxnSpPr>
          <p:nvPr/>
        </p:nvCxnSpPr>
        <p:spPr>
          <a:xfrm flipV="1">
            <a:off x="1860091" y="4751614"/>
            <a:ext cx="766088" cy="3387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52D8714-14FB-E0A0-7C30-3B6D6410C12E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1849206" y="5096218"/>
            <a:ext cx="735860" cy="3204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3B07801-9D07-13EA-5E79-37AC4B5E8D07}"/>
              </a:ext>
            </a:extLst>
          </p:cNvPr>
          <p:cNvSpPr/>
          <p:nvPr/>
        </p:nvSpPr>
        <p:spPr>
          <a:xfrm>
            <a:off x="2626179" y="4579751"/>
            <a:ext cx="1560119" cy="40571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Transport NO</a:t>
            </a:r>
            <a:r>
              <a:rPr lang="en-US" baseline="-25000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EE6BE4-4727-1318-2C80-152B89924877}"/>
              </a:ext>
            </a:extLst>
          </p:cNvPr>
          <p:cNvSpPr/>
          <p:nvPr/>
        </p:nvSpPr>
        <p:spPr>
          <a:xfrm>
            <a:off x="2585066" y="5213819"/>
            <a:ext cx="1560119" cy="40571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Industrial NO</a:t>
            </a:r>
            <a:r>
              <a:rPr lang="en-US" baseline="-25000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C01B96-B048-7B8D-4E9C-48A201F91A3E}"/>
              </a:ext>
            </a:extLst>
          </p:cNvPr>
          <p:cNvSpPr txBox="1"/>
          <p:nvPr/>
        </p:nvSpPr>
        <p:spPr>
          <a:xfrm>
            <a:off x="4576762" y="4089492"/>
            <a:ext cx="2776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…and specify uncertainties.</a:t>
            </a:r>
          </a:p>
        </p:txBody>
      </p:sp>
      <p:pic>
        <p:nvPicPr>
          <p:cNvPr id="1030" name="Picture 6" descr="Normal Distribution | BPI Consulting">
            <a:extLst>
              <a:ext uri="{FF2B5EF4-FFF2-40B4-BE49-F238E27FC236}">
                <a16:creationId xmlns:a16="http://schemas.microsoft.com/office/drawing/2014/main" id="{C589F15A-7D85-E243-7F00-D3E968C7A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4" t="11483" r="19066" b="10817"/>
          <a:stretch/>
        </p:blipFill>
        <p:spPr bwMode="auto">
          <a:xfrm>
            <a:off x="4765225" y="4510563"/>
            <a:ext cx="2526403" cy="163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759E3EC-CFCF-5F20-686F-2D3EE27BB402}"/>
              </a:ext>
            </a:extLst>
          </p:cNvPr>
          <p:cNvSpPr txBox="1"/>
          <p:nvPr/>
        </p:nvSpPr>
        <p:spPr>
          <a:xfrm>
            <a:off x="7453599" y="811837"/>
            <a:ext cx="4357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Combine the observations you want to use…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069005F-3BE8-1930-303C-CD99AAF8A977}"/>
              </a:ext>
            </a:extLst>
          </p:cNvPr>
          <p:cNvSpPr txBox="1"/>
          <p:nvPr/>
        </p:nvSpPr>
        <p:spPr>
          <a:xfrm>
            <a:off x="7605980" y="2270006"/>
            <a:ext cx="390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…and customize filters and aggregation.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C80C01C-94D7-D34E-2362-06C49BB1057E}"/>
              </a:ext>
            </a:extLst>
          </p:cNvPr>
          <p:cNvSpPr/>
          <p:nvPr/>
        </p:nvSpPr>
        <p:spPr>
          <a:xfrm>
            <a:off x="7957989" y="1284382"/>
            <a:ext cx="734785" cy="38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OMI</a:t>
            </a:r>
            <a:endParaRPr lang="en-US" baseline="-250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FFFA576-E717-F35E-ECBA-401395D60EC0}"/>
              </a:ext>
            </a:extLst>
          </p:cNvPr>
          <p:cNvSpPr/>
          <p:nvPr/>
        </p:nvSpPr>
        <p:spPr>
          <a:xfrm>
            <a:off x="8786244" y="1284382"/>
            <a:ext cx="1197428" cy="401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TROPOMI</a:t>
            </a:r>
            <a:endParaRPr lang="en-US" baseline="-250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BC5F60B-E1F3-06ED-684B-A827954487B8}"/>
              </a:ext>
            </a:extLst>
          </p:cNvPr>
          <p:cNvSpPr/>
          <p:nvPr/>
        </p:nvSpPr>
        <p:spPr>
          <a:xfrm>
            <a:off x="10089827" y="1291558"/>
            <a:ext cx="850866" cy="401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GEMS</a:t>
            </a:r>
            <a:endParaRPr lang="en-US" baseline="-25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31D190F-7F69-10A8-ABFD-DC1CD6511F56}"/>
              </a:ext>
            </a:extLst>
          </p:cNvPr>
          <p:cNvSpPr/>
          <p:nvPr/>
        </p:nvSpPr>
        <p:spPr>
          <a:xfrm>
            <a:off x="7970119" y="1754870"/>
            <a:ext cx="1364276" cy="401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Surface obs.</a:t>
            </a:r>
            <a:endParaRPr lang="en-US" baseline="-250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811C049-E209-134B-6BCF-693C15C40072}"/>
              </a:ext>
            </a:extLst>
          </p:cNvPr>
          <p:cNvSpPr/>
          <p:nvPr/>
        </p:nvSpPr>
        <p:spPr>
          <a:xfrm>
            <a:off x="9420847" y="1754870"/>
            <a:ext cx="1519846" cy="401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Customize!</a:t>
            </a:r>
            <a:endParaRPr lang="en-US" baseline="-25000" dirty="0"/>
          </a:p>
        </p:txBody>
      </p:sp>
      <p:pic>
        <p:nvPicPr>
          <p:cNvPr id="1032" name="Picture 8" descr="Giant Building Blocks Natural (Grimm's)">
            <a:extLst>
              <a:ext uri="{FF2B5EF4-FFF2-40B4-BE49-F238E27FC236}">
                <a16:creationId xmlns:a16="http://schemas.microsoft.com/office/drawing/2014/main" id="{5AC802A7-4123-110F-21FB-81BD6ECE8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9" b="9214"/>
          <a:stretch/>
        </p:blipFill>
        <p:spPr bwMode="auto">
          <a:xfrm>
            <a:off x="8366536" y="4345245"/>
            <a:ext cx="2016053" cy="164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336DC40-06D3-A946-193E-31CBA0535702}"/>
              </a:ext>
            </a:extLst>
          </p:cNvPr>
          <p:cNvSpPr txBox="1"/>
          <p:nvPr/>
        </p:nvSpPr>
        <p:spPr>
          <a:xfrm>
            <a:off x="10282243" y="4706806"/>
            <a:ext cx="1628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CHEEREIO puts the pieces together!</a:t>
            </a:r>
          </a:p>
        </p:txBody>
      </p:sp>
      <p:pic>
        <p:nvPicPr>
          <p:cNvPr id="1034" name="Picture 10" descr="Coffee filter - Wikipedia">
            <a:extLst>
              <a:ext uri="{FF2B5EF4-FFF2-40B4-BE49-F238E27FC236}">
                <a16:creationId xmlns:a16="http://schemas.microsoft.com/office/drawing/2014/main" id="{E205472B-D568-35EC-4914-416B6B95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106" y="2619565"/>
            <a:ext cx="1750134" cy="10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5987AE9C-0E58-7974-2768-A9A48C106B52}"/>
              </a:ext>
            </a:extLst>
          </p:cNvPr>
          <p:cNvSpPr/>
          <p:nvPr/>
        </p:nvSpPr>
        <p:spPr>
          <a:xfrm>
            <a:off x="9667202" y="2826224"/>
            <a:ext cx="235573" cy="2276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BDC196E-DDC4-609B-25CA-A6F74FACED0E}"/>
              </a:ext>
            </a:extLst>
          </p:cNvPr>
          <p:cNvSpPr/>
          <p:nvPr/>
        </p:nvSpPr>
        <p:spPr>
          <a:xfrm>
            <a:off x="9819602" y="2978624"/>
            <a:ext cx="235573" cy="2276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BE29990-F96C-EFA0-6135-47B68B1D242C}"/>
              </a:ext>
            </a:extLst>
          </p:cNvPr>
          <p:cNvSpPr/>
          <p:nvPr/>
        </p:nvSpPr>
        <p:spPr>
          <a:xfrm>
            <a:off x="9991817" y="2819802"/>
            <a:ext cx="235573" cy="2276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37EB066-C168-728F-9A0B-A285BE52A773}"/>
              </a:ext>
            </a:extLst>
          </p:cNvPr>
          <p:cNvSpPr/>
          <p:nvPr/>
        </p:nvSpPr>
        <p:spPr>
          <a:xfrm>
            <a:off x="9701815" y="3145740"/>
            <a:ext cx="235573" cy="2276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1400BBF-2B86-7DA7-125B-7F5AD2417534}"/>
              </a:ext>
            </a:extLst>
          </p:cNvPr>
          <p:cNvCxnSpPr/>
          <p:nvPr/>
        </p:nvCxnSpPr>
        <p:spPr>
          <a:xfrm>
            <a:off x="10227390" y="3145740"/>
            <a:ext cx="4961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3355A855-4403-1D9C-1D60-7E8ADC2F2548}"/>
              </a:ext>
            </a:extLst>
          </p:cNvPr>
          <p:cNvSpPr/>
          <p:nvPr/>
        </p:nvSpPr>
        <p:spPr>
          <a:xfrm>
            <a:off x="10822906" y="2891662"/>
            <a:ext cx="546998" cy="52856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C585E92-D3FB-B5C5-A5FF-82E04E53BD8F}"/>
              </a:ext>
            </a:extLst>
          </p:cNvPr>
          <p:cNvCxnSpPr/>
          <p:nvPr/>
        </p:nvCxnSpPr>
        <p:spPr>
          <a:xfrm>
            <a:off x="7453599" y="5057429"/>
            <a:ext cx="9710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6E18401-A21E-0FD5-1F46-9FD33FBCC665}"/>
              </a:ext>
            </a:extLst>
          </p:cNvPr>
          <p:cNvCxnSpPr>
            <a:cxnSpLocks/>
          </p:cNvCxnSpPr>
          <p:nvPr/>
        </p:nvCxnSpPr>
        <p:spPr>
          <a:xfrm>
            <a:off x="7322267" y="3938258"/>
            <a:ext cx="1044269" cy="8860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7C8D7FA-ADA1-7622-3CE5-519E78E67982}"/>
              </a:ext>
            </a:extLst>
          </p:cNvPr>
          <p:cNvCxnSpPr>
            <a:cxnSpLocks/>
          </p:cNvCxnSpPr>
          <p:nvPr/>
        </p:nvCxnSpPr>
        <p:spPr>
          <a:xfrm>
            <a:off x="8153400" y="3895497"/>
            <a:ext cx="380766" cy="7128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DC0B-81C0-BCB8-BC55-886134EB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7693B-A5D1-9C68-10D4-E89EFE3BC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AF25453-D305-D876-06B5-FD398AF3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0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9" grpId="0" animBg="1"/>
      <p:bldP spid="13" grpId="0" animBg="1"/>
      <p:bldP spid="15" grpId="0"/>
      <p:bldP spid="17" grpId="0"/>
      <p:bldP spid="23" grpId="0" animBg="1"/>
      <p:bldP spid="24" grpId="0" animBg="1"/>
      <p:bldP spid="25" grpId="0" animBg="1"/>
      <p:bldP spid="26" grpId="0"/>
      <p:bldP spid="27" grpId="0" animBg="1"/>
      <p:bldP spid="28" grpId="0" animBg="1"/>
      <p:bldP spid="29" grpId="0" animBg="1"/>
      <p:bldP spid="30" grpId="0"/>
      <p:bldP spid="36" grpId="0" animBg="1"/>
      <p:bldP spid="37" grpId="0" animBg="1"/>
      <p:bldP spid="39" grpId="0"/>
      <p:bldP spid="42" grpId="0"/>
      <p:bldP spid="43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 animBg="1"/>
      <p:bldP spid="52" grpId="0" animBg="1"/>
      <p:bldP spid="53" grpId="0" animBg="1"/>
      <p:bldP spid="54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0FBF-3F4C-41C1-73B5-50A1EDA49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86" y="9492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CHEEREIO supports many customizations: aggregating into super-observations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9CD69-F371-D2B8-96D6-041184934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70" y="1538746"/>
            <a:ext cx="5333365" cy="39985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C08621-CA1E-027F-1E3B-270B0625D4C6}"/>
                  </a:ext>
                </a:extLst>
              </p:cNvPr>
              <p:cNvSpPr txBox="1"/>
              <p:nvPr/>
            </p:nvSpPr>
            <p:spPr>
              <a:xfrm>
                <a:off x="-353182" y="5558395"/>
                <a:ext cx="7389056" cy="7580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𝑠𝑢𝑝𝑒𝑟</m:t>
                          </m:r>
                        </m:sub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𝑟𝑒𝑡𝑟𝑖𝑒𝑣𝑎𝑙</m:t>
                          </m:r>
                        </m:sub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𝑟𝑒𝑡𝑟𝑖𝑒𝑣𝑎𝑙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den>
                          </m:f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𝑟𝑒𝑡𝑟𝑖𝑒𝑣𝑎𝑙</m:t>
                              </m:r>
                            </m:sub>
                          </m:sSub>
                        </m:e>
                      </m:d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𝑡𝑟𝑎𝑛𝑠𝑝𝑜𝑟𝑡</m:t>
                          </m:r>
                        </m:sub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1600" dirty="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C08621-CA1E-027F-1E3B-270B0625D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53182" y="5558395"/>
                <a:ext cx="7389056" cy="7580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A181535E-2AE7-8BB0-F54F-BA08A97E5EDC}"/>
              </a:ext>
            </a:extLst>
          </p:cNvPr>
          <p:cNvSpPr/>
          <p:nvPr/>
        </p:nvSpPr>
        <p:spPr>
          <a:xfrm>
            <a:off x="1158243" y="4719584"/>
            <a:ext cx="2082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Chen et al., </a:t>
            </a:r>
            <a:r>
              <a:rPr lang="en-US" dirty="0"/>
              <a:t>2023</a:t>
            </a:r>
            <a:endParaRPr lang="en-US" i="1" dirty="0"/>
          </a:p>
        </p:txBody>
      </p:sp>
      <p:pic>
        <p:nvPicPr>
          <p:cNvPr id="8194" name="Picture 2" descr="Google Earth image of part of the mountainous terrain in the Butha-Buthe district. It is highly dissected by river valleys alternating with mountain ridges.">
            <a:extLst>
              <a:ext uri="{FF2B5EF4-FFF2-40B4-BE49-F238E27FC236}">
                <a16:creationId xmlns:a16="http://schemas.microsoft.com/office/drawing/2014/main" id="{AD010E0E-D996-D1D3-2012-0085ACD93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619" y="2263939"/>
            <a:ext cx="3970143" cy="260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7ED6681-C08B-4925-E373-3209E14B31BC}"/>
              </a:ext>
            </a:extLst>
          </p:cNvPr>
          <p:cNvSpPr/>
          <p:nvPr/>
        </p:nvSpPr>
        <p:spPr>
          <a:xfrm>
            <a:off x="7630272" y="2701303"/>
            <a:ext cx="725938" cy="560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771D28-488C-AE27-C4EE-F314608ED72D}"/>
              </a:ext>
            </a:extLst>
          </p:cNvPr>
          <p:cNvSpPr/>
          <p:nvPr/>
        </p:nvSpPr>
        <p:spPr>
          <a:xfrm>
            <a:off x="8976361" y="3908780"/>
            <a:ext cx="725938" cy="560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D91C6C-AFC8-3D6F-7424-1A402911888E}"/>
              </a:ext>
            </a:extLst>
          </p:cNvPr>
          <p:cNvSpPr/>
          <p:nvPr/>
        </p:nvSpPr>
        <p:spPr>
          <a:xfrm>
            <a:off x="9551684" y="2806219"/>
            <a:ext cx="725938" cy="560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914458-3C76-2AE7-7351-11BCE112B506}"/>
              </a:ext>
            </a:extLst>
          </p:cNvPr>
          <p:cNvSpPr txBox="1"/>
          <p:nvPr/>
        </p:nvSpPr>
        <p:spPr>
          <a:xfrm>
            <a:off x="6864448" y="5045683"/>
            <a:ext cx="462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 background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correlated retrieval errors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1821D1-060E-55F8-A054-9FC8D28C5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87BFB-E77A-8C41-9B00-ACC322AB7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9/18/23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EA6EEA-E6CC-2567-011F-EE250166B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62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9D8B-701D-BA04-880A-E8E141C5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E1228-0299-4984-31BF-4E0B29E08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Introduction to ensemble data assimilation and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Installing </a:t>
            </a:r>
            <a:r>
              <a:rPr lang="en-US" b="1" dirty="0">
                <a:solidFill>
                  <a:srgbClr val="FFC000"/>
                </a:solidFill>
              </a:rPr>
              <a:t>CHEEREIO</a:t>
            </a:r>
            <a:r>
              <a:rPr lang="en-US" dirty="0"/>
              <a:t> and building your first ensemble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Selecting or adding observation operators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Running and debugging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Postprocessing and data analysis tools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81FBD-EC74-489A-845D-3440D570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02686-11B7-2D16-DD81-1A39C7D88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DE52A-8972-6EA4-FD75-B642E233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02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EBDF0-FB5D-9DE8-918A-9BD7FA0BD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Getting ready</a:t>
            </a:r>
            <a:r>
              <a:rPr lang="en-US" dirty="0"/>
              <a:t>: detailed documentation is provided on </a:t>
            </a:r>
            <a:r>
              <a:rPr lang="en-US" dirty="0" err="1"/>
              <a:t>ReadTheDocs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DEFD1-3DDC-669D-C27C-2F6154ECA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the material discussed today and much more is covered in the </a:t>
            </a:r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CHEEREIO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documentation, available at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bit.ly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CheereioDocs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2B246-DC40-4730-175C-7DF2DE1D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4784C-DCD7-4A05-2AE1-A05F81491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B97AF-AF03-0C78-629B-2F387978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15</a:t>
            </a:fld>
            <a:endParaRPr lang="en-US" dirty="0"/>
          </a:p>
        </p:txBody>
      </p:sp>
      <p:pic>
        <p:nvPicPr>
          <p:cNvPr id="10" name="Picture 9" descr="A screenshot of a website&#10;&#10;Description automatically generated">
            <a:extLst>
              <a:ext uri="{FF2B5EF4-FFF2-40B4-BE49-F238E27FC236}">
                <a16:creationId xmlns:a16="http://schemas.microsoft.com/office/drawing/2014/main" id="{FC4A853D-A63C-6120-AA53-79278B811B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32"/>
          <a:stretch/>
        </p:blipFill>
        <p:spPr>
          <a:xfrm>
            <a:off x="1036223" y="3204021"/>
            <a:ext cx="7117177" cy="2819040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B8C12D9F-9291-0AE7-128D-1DB6FEF2F2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02" t="10256" r="9843" b="9490"/>
          <a:stretch/>
        </p:blipFill>
        <p:spPr>
          <a:xfrm>
            <a:off x="9009211" y="3342236"/>
            <a:ext cx="2542612" cy="254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69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349C1-E180-1F89-2922-82B95885F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Getting ready</a:t>
            </a:r>
            <a:r>
              <a:rPr lang="en-US" dirty="0"/>
              <a:t>: frequently asked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04A1D-348D-66C2-B6F3-51CEAE619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How hard is it to run CHEEREIO? </a:t>
            </a:r>
          </a:p>
          <a:p>
            <a:pPr lvl="1"/>
            <a:r>
              <a:rPr lang="en-US" dirty="0"/>
              <a:t>If your system is set up to run GEOS-Chem Classic, it can run CHEEREIO with a few very minor modifications. User experience is also similar to running GC.</a:t>
            </a:r>
          </a:p>
          <a:p>
            <a:r>
              <a:rPr lang="en-US" b="1" dirty="0"/>
              <a:t>What input data is required for CHEEREIO? </a:t>
            </a:r>
          </a:p>
          <a:p>
            <a:pPr lvl="1"/>
            <a:r>
              <a:rPr lang="en-US" dirty="0"/>
              <a:t>Same as GEOS-Chem Classic, plus whatever observational data you would like to assimilate (e.g. satellite datasets).</a:t>
            </a:r>
          </a:p>
          <a:p>
            <a:r>
              <a:rPr lang="en-US" b="1" dirty="0"/>
              <a:t>What compute resources are required for CHEEREIO?</a:t>
            </a:r>
          </a:p>
          <a:p>
            <a:pPr lvl="1"/>
            <a:r>
              <a:rPr lang="en-US" dirty="0"/>
              <a:t>A cluster is necessary. CHEEREIO involves running an ensemble of ~16-64 GEOS-Chem runs. Because the calculation is embarrassingly parallel, these runs can be on different nodes or even different partitions (</a:t>
            </a:r>
            <a:r>
              <a:rPr lang="en-US" b="1" dirty="0"/>
              <a:t>no MPI</a:t>
            </a:r>
            <a:r>
              <a:rPr lang="en-US" dirty="0"/>
              <a:t>). Options are available to trade off cores/memory for speed.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9B43F-2618-E543-4C00-8B10A78A2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A58D7-52CC-97B3-0277-579FAC824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cheereio.seas.harvard.edu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F322D-05E8-7EF4-A44A-70E0BB0C6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56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2BAF4-138B-5899-4012-E070B9804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Getting ready</a:t>
            </a:r>
            <a:r>
              <a:rPr lang="en-US" dirty="0"/>
              <a:t>: using git to obtain source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2E15D-4A3C-2FC0-B798-200FC4A75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Clone the CHEEREIO repository from GitHub: git clone git@github.com:drewpendergrass/CHEEREIO.git</a:t>
            </a:r>
          </a:p>
          <a:p>
            <a:r>
              <a:rPr lang="en-US" dirty="0"/>
              <a:t>If you want a CHEEREIO version before the latest release, check out now: git checkout -b </a:t>
            </a:r>
            <a:r>
              <a:rPr lang="en-US" dirty="0" err="1"/>
              <a:t>NewBranch</a:t>
            </a:r>
            <a:r>
              <a:rPr lang="en-US" dirty="0"/>
              <a:t> tags/v1.3.1</a:t>
            </a:r>
          </a:p>
          <a:p>
            <a:r>
              <a:rPr lang="en-US" dirty="0"/>
              <a:t>Clone the GEOS-Chem Classic repository inside CHEEREIO, or copy </a:t>
            </a:r>
            <a:r>
              <a:rPr lang="en-US" dirty="0" err="1"/>
              <a:t>GCClassic</a:t>
            </a:r>
            <a:r>
              <a:rPr lang="en-US" dirty="0"/>
              <a:t> repo already downloaded.</a:t>
            </a:r>
          </a:p>
          <a:p>
            <a:pPr lvl="1"/>
            <a:r>
              <a:rPr lang="en-US" dirty="0"/>
              <a:t>git clone --recurse-submodules 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geoschem</a:t>
            </a:r>
            <a:r>
              <a:rPr lang="en-US" dirty="0"/>
              <a:t>/</a:t>
            </a:r>
            <a:r>
              <a:rPr lang="en-US" dirty="0" err="1"/>
              <a:t>GCClassic.git</a:t>
            </a:r>
            <a:r>
              <a:rPr lang="en-US" dirty="0"/>
              <a:t> </a:t>
            </a:r>
            <a:r>
              <a:rPr lang="en-US" dirty="0" err="1"/>
              <a:t>GCClassic</a:t>
            </a:r>
            <a:endParaRPr lang="en-US" dirty="0"/>
          </a:p>
          <a:p>
            <a:pPr lvl="1"/>
            <a:r>
              <a:rPr lang="en-US" i="1" dirty="0"/>
              <a:t>This folder must be named </a:t>
            </a:r>
            <a:r>
              <a:rPr lang="en-US" i="1" dirty="0" err="1"/>
              <a:t>GCClassic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AF962-8718-9075-3719-66F8569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67318-25C6-66CF-7734-92AC90181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AEB8C-C92F-B3DA-6F92-27070BE26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52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B2989-3FB5-106E-BFC8-DCEC34AF8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34" y="378572"/>
            <a:ext cx="11089341" cy="1325563"/>
          </a:xfrm>
        </p:spPr>
        <p:txBody>
          <a:bodyPr/>
          <a:lstStyle/>
          <a:p>
            <a:r>
              <a:rPr lang="en-US" dirty="0"/>
              <a:t>A tour of the CHEEREIO top-level code directory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12EC7-F1D9-ED2D-1151-3A6A1FE2B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02D29-36B5-21B8-70B1-7C1F8970A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D1EA5-5161-D5CC-7D28-00B20445C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DE4248-3746-E3A8-1585-FE577CFC9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04" y="1632271"/>
            <a:ext cx="11051391" cy="359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57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AA65-527D-6E5B-2743-26F9F594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Getting ready</a:t>
            </a:r>
            <a:r>
              <a:rPr lang="en-US" dirty="0"/>
              <a:t>: setting up software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D0D24-8E3A-4933-F8E4-ECFECFC3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Requirements: GEOS-Chem Classic 13/14 environment, </a:t>
            </a:r>
            <a:r>
              <a:rPr lang="en-US" b="1" i="1" dirty="0"/>
              <a:t>plus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135B4-ED6D-FC0D-DC11-37E58D2C7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8B8F7-F2E1-4EDF-6F4C-E15EF3D6C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cheereio.seas.harvard.edu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BE499-AC19-E8D9-8C5B-636DB8C1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 descr="Python (programming language) - Wikipedia">
            <a:extLst>
              <a:ext uri="{FF2B5EF4-FFF2-40B4-BE49-F238E27FC236}">
                <a16:creationId xmlns:a16="http://schemas.microsoft.com/office/drawing/2014/main" id="{8A124978-4D53-E81D-EF05-EC30841E8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21" y="2407022"/>
            <a:ext cx="2275532" cy="249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B547F0-A8ED-FB3C-5354-BB2C07ED24C0}"/>
              </a:ext>
            </a:extLst>
          </p:cNvPr>
          <p:cNvSpPr txBox="1"/>
          <p:nvPr/>
        </p:nvSpPr>
        <p:spPr>
          <a:xfrm>
            <a:off x="560134" y="4959129"/>
            <a:ext cx="3399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Python </a:t>
            </a:r>
            <a:r>
              <a:rPr lang="en-US" dirty="0"/>
              <a:t>as managed by Anaconda or Mamba</a:t>
            </a:r>
          </a:p>
          <a:p>
            <a:pPr algn="ctr"/>
            <a:endParaRPr lang="en-US" dirty="0"/>
          </a:p>
        </p:txBody>
      </p:sp>
      <p:pic>
        <p:nvPicPr>
          <p:cNvPr id="1028" name="Picture 4" descr="Mastering jq: A Quick Guide to get you started - DEV Community">
            <a:extLst>
              <a:ext uri="{FF2B5EF4-FFF2-40B4-BE49-F238E27FC236}">
                <a16:creationId xmlns:a16="http://schemas.microsoft.com/office/drawing/2014/main" id="{8B118B96-7785-FC8D-B2FA-45089ACC1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5" t="7489" r="9076" b="36551"/>
          <a:stretch/>
        </p:blipFill>
        <p:spPr bwMode="auto">
          <a:xfrm>
            <a:off x="3959239" y="2469421"/>
            <a:ext cx="3582444" cy="219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917C85-3882-23B6-6E9F-507F5E97FB6D}"/>
              </a:ext>
            </a:extLst>
          </p:cNvPr>
          <p:cNvSpPr txBox="1"/>
          <p:nvPr/>
        </p:nvSpPr>
        <p:spPr>
          <a:xfrm>
            <a:off x="4038600" y="4846886"/>
            <a:ext cx="3545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jq</a:t>
            </a:r>
            <a:endParaRPr lang="en-US" b="1" dirty="0"/>
          </a:p>
          <a:p>
            <a:pPr algn="ctr"/>
            <a:r>
              <a:rPr lang="en-US" dirty="0"/>
              <a:t>Ultra lightweight JSON library for shell. Most clusters have it installed as a module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721E4F-7628-4D05-03C8-7183CC50E70F}"/>
              </a:ext>
            </a:extLst>
          </p:cNvPr>
          <p:cNvSpPr txBox="1"/>
          <p:nvPr/>
        </p:nvSpPr>
        <p:spPr>
          <a:xfrm>
            <a:off x="8209647" y="4846886"/>
            <a:ext cx="3545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Parallel</a:t>
            </a:r>
          </a:p>
          <a:p>
            <a:pPr algn="ctr"/>
            <a:r>
              <a:rPr lang="en-US" dirty="0"/>
              <a:t>Standard lightweight shell-level parallelization library. Most clusters have it installed as a module</a:t>
            </a:r>
          </a:p>
        </p:txBody>
      </p:sp>
      <p:pic>
        <p:nvPicPr>
          <p:cNvPr id="1030" name="Picture 6" descr="GNU parallel - Wikipedia">
            <a:extLst>
              <a:ext uri="{FF2B5EF4-FFF2-40B4-BE49-F238E27FC236}">
                <a16:creationId xmlns:a16="http://schemas.microsoft.com/office/drawing/2014/main" id="{A6D8DB01-87A7-9AB2-2C4E-C6B21E5FA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462" y="2539877"/>
            <a:ext cx="3545106" cy="217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326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9D8B-701D-BA04-880A-E8E141C5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E1228-0299-4984-31BF-4E0B29E08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Introduction to ensemble data assimilation and </a:t>
            </a:r>
            <a:r>
              <a:rPr lang="en-US" b="1" dirty="0">
                <a:solidFill>
                  <a:srgbClr val="FFC000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Installing </a:t>
            </a:r>
            <a:r>
              <a:rPr lang="en-US" b="1" dirty="0">
                <a:solidFill>
                  <a:srgbClr val="FFC000"/>
                </a:solidFill>
              </a:rPr>
              <a:t>CHEEREIO</a:t>
            </a:r>
            <a:r>
              <a:rPr lang="en-US" dirty="0"/>
              <a:t> and building your first ensemble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Selecting or adding observation operators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Running and debugging </a:t>
            </a:r>
            <a:r>
              <a:rPr lang="en-US" b="1" dirty="0">
                <a:solidFill>
                  <a:srgbClr val="FFC000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Postprocessing and data analysis tools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81FBD-EC74-489A-845D-3440D570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02686-11B7-2D16-DD81-1A39C7D88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DE52A-8972-6EA4-FD75-B642E233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52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AA65-527D-6E5B-2743-26F9F594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Getting ready</a:t>
            </a:r>
            <a:r>
              <a:rPr lang="en-US" dirty="0"/>
              <a:t>: setting up software environments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135B4-ED6D-FC0D-DC11-37E58D2C7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8B8F7-F2E1-4EDF-6F4C-E15EF3D6C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cheereio.seas.harvard.edu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BE499-AC19-E8D9-8C5B-636DB8C1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39AEEE-3975-1A2F-164C-BFA2A9406345}"/>
              </a:ext>
            </a:extLst>
          </p:cNvPr>
          <p:cNvSpPr txBox="1"/>
          <p:nvPr/>
        </p:nvSpPr>
        <p:spPr>
          <a:xfrm>
            <a:off x="1665288" y="2083083"/>
            <a:ext cx="2586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Environment file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176EE5-9102-28B9-CF1D-2B319EAE11A0}"/>
              </a:ext>
            </a:extLst>
          </p:cNvPr>
          <p:cNvSpPr txBox="1"/>
          <p:nvPr/>
        </p:nvSpPr>
        <p:spPr>
          <a:xfrm>
            <a:off x="7514271" y="1991639"/>
            <a:ext cx="3210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Conda</a:t>
            </a:r>
            <a:r>
              <a:rPr lang="en-US" sz="2800" dirty="0"/>
              <a:t> environments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4CF790-DE7B-FF8C-1D9D-A2A2315C0DDC}"/>
              </a:ext>
            </a:extLst>
          </p:cNvPr>
          <p:cNvSpPr txBox="1"/>
          <p:nvPr/>
        </p:nvSpPr>
        <p:spPr>
          <a:xfrm>
            <a:off x="298536" y="2798643"/>
            <a:ext cx="58089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i="1" dirty="0"/>
              <a:t>Modify </a:t>
            </a:r>
            <a:r>
              <a:rPr lang="en-US" sz="1900" b="1" i="1" dirty="0"/>
              <a:t>environments &gt; </a:t>
            </a:r>
            <a:r>
              <a:rPr lang="en-US" sz="1900" b="1" i="1" dirty="0" err="1"/>
              <a:t>cheereio.env</a:t>
            </a:r>
            <a:r>
              <a:rPr lang="en-US" sz="1900" b="1" i="1" dirty="0"/>
              <a:t> </a:t>
            </a:r>
            <a:r>
              <a:rPr lang="en-US" sz="1900" i="1" dirty="0"/>
              <a:t>for your system</a:t>
            </a:r>
          </a:p>
        </p:txBody>
      </p:sp>
      <p:pic>
        <p:nvPicPr>
          <p:cNvPr id="16" name="Picture 15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5AEC26FF-E176-8F0A-ADD2-8DC3C0799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61" r="9749"/>
          <a:stretch/>
        </p:blipFill>
        <p:spPr>
          <a:xfrm>
            <a:off x="135698" y="3391093"/>
            <a:ext cx="5808946" cy="24004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0C61B3-5C10-C7E4-8051-423D4C0938A1}"/>
              </a:ext>
            </a:extLst>
          </p:cNvPr>
          <p:cNvSpPr txBox="1"/>
          <p:nvPr/>
        </p:nvSpPr>
        <p:spPr>
          <a:xfrm>
            <a:off x="6258838" y="2791416"/>
            <a:ext cx="57974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i="1" dirty="0"/>
              <a:t>Install </a:t>
            </a:r>
            <a:r>
              <a:rPr lang="en-US" sz="1900" i="1" dirty="0" err="1"/>
              <a:t>cheereio</a:t>
            </a:r>
            <a:r>
              <a:rPr lang="en-US" sz="1900" i="1" dirty="0"/>
              <a:t> and animation </a:t>
            </a:r>
            <a:r>
              <a:rPr lang="en-US" sz="1900" i="1" dirty="0" err="1"/>
              <a:t>conda</a:t>
            </a:r>
            <a:r>
              <a:rPr lang="en-US" sz="1900" i="1" dirty="0"/>
              <a:t> environments </a:t>
            </a:r>
            <a:r>
              <a:rPr lang="en-US" sz="1900" dirty="0"/>
              <a:t>(</a:t>
            </a:r>
            <a:r>
              <a:rPr lang="en-US" sz="1900" b="1" i="1" dirty="0"/>
              <a:t>environments &gt; </a:t>
            </a:r>
            <a:r>
              <a:rPr lang="en-US" sz="1900" b="1" i="1" dirty="0" err="1"/>
              <a:t>cheereio.yaml</a:t>
            </a:r>
            <a:r>
              <a:rPr lang="en-US" sz="1900" b="1" i="1" dirty="0"/>
              <a:t> </a:t>
            </a:r>
            <a:r>
              <a:rPr lang="en-US" sz="1900" dirty="0"/>
              <a:t>and</a:t>
            </a:r>
            <a:r>
              <a:rPr lang="en-US" sz="1900" b="1" i="1" dirty="0"/>
              <a:t>  &gt; </a:t>
            </a:r>
            <a:r>
              <a:rPr lang="en-US" sz="1900" b="1" i="1" dirty="0" err="1"/>
              <a:t>animation.yml</a:t>
            </a:r>
            <a:r>
              <a:rPr lang="en-US" sz="1900" dirty="0"/>
              <a:t>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B0F881-8DE5-B097-2CAB-880CC1B4A497}"/>
              </a:ext>
            </a:extLst>
          </p:cNvPr>
          <p:cNvCxnSpPr>
            <a:endCxn id="5" idx="0"/>
          </p:cNvCxnSpPr>
          <p:nvPr/>
        </p:nvCxnSpPr>
        <p:spPr>
          <a:xfrm flipH="1">
            <a:off x="6096000" y="1869141"/>
            <a:ext cx="11482" cy="44872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29D3FC2-74B3-74A6-85E0-93BFD89DC122}"/>
              </a:ext>
            </a:extLst>
          </p:cNvPr>
          <p:cNvSpPr txBox="1"/>
          <p:nvPr/>
        </p:nvSpPr>
        <p:spPr>
          <a:xfrm>
            <a:off x="6789320" y="3575666"/>
            <a:ext cx="47364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Command likely will look like the following:</a:t>
            </a:r>
          </a:p>
          <a:p>
            <a:pPr algn="ctr"/>
            <a:endParaRPr lang="en-US" dirty="0"/>
          </a:p>
          <a:p>
            <a:pPr algn="ctr"/>
            <a:r>
              <a:rPr lang="en-US" dirty="0" err="1"/>
              <a:t>conda</a:t>
            </a:r>
            <a:r>
              <a:rPr lang="en-US" dirty="0"/>
              <a:t> env create -f </a:t>
            </a:r>
            <a:r>
              <a:rPr lang="en-US" dirty="0" err="1"/>
              <a:t>cheereio.yaml</a:t>
            </a:r>
            <a:r>
              <a:rPr lang="en-US" dirty="0"/>
              <a:t> </a:t>
            </a:r>
          </a:p>
          <a:p>
            <a:pPr algn="ctr"/>
            <a:r>
              <a:rPr lang="en-US" b="1" dirty="0"/>
              <a:t>OR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mamba env create -f </a:t>
            </a:r>
            <a:r>
              <a:rPr lang="en-US" dirty="0" err="1"/>
              <a:t>cheereio.yaml</a:t>
            </a:r>
            <a:r>
              <a:rPr lang="en-US" dirty="0"/>
              <a:t> 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669629-5412-A00F-75CD-8A544263DC0A}"/>
              </a:ext>
            </a:extLst>
          </p:cNvPr>
          <p:cNvSpPr txBox="1"/>
          <p:nvPr/>
        </p:nvSpPr>
        <p:spPr>
          <a:xfrm>
            <a:off x="6258838" y="5226180"/>
            <a:ext cx="56001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Modify </a:t>
            </a:r>
            <a:r>
              <a:rPr lang="en-US" b="1" dirty="0" err="1"/>
              <a:t>CondaEnv</a:t>
            </a:r>
            <a:r>
              <a:rPr lang="en-US" dirty="0"/>
              <a:t> and </a:t>
            </a:r>
            <a:r>
              <a:rPr lang="en-US" b="1" dirty="0" err="1"/>
              <a:t>AnimationEnv</a:t>
            </a:r>
            <a:r>
              <a:rPr lang="en-US" dirty="0"/>
              <a:t> fields in </a:t>
            </a:r>
            <a:r>
              <a:rPr lang="en-US" b="1" dirty="0"/>
              <a:t>ens_config.json </a:t>
            </a:r>
            <a:r>
              <a:rPr lang="en-US" dirty="0"/>
              <a:t>to match installed environment names (</a:t>
            </a:r>
            <a:r>
              <a:rPr lang="en-US" i="1" dirty="0" err="1"/>
              <a:t>cheereio</a:t>
            </a:r>
            <a:r>
              <a:rPr lang="en-US" dirty="0"/>
              <a:t> and </a:t>
            </a:r>
            <a:r>
              <a:rPr lang="en-US" i="1" dirty="0"/>
              <a:t>animation</a:t>
            </a:r>
            <a:r>
              <a:rPr lang="en-US" dirty="0"/>
              <a:t> by default).</a:t>
            </a:r>
          </a:p>
        </p:txBody>
      </p:sp>
    </p:spTree>
    <p:extLst>
      <p:ext uri="{BB962C8B-B14F-4D97-AF65-F5344CB8AC3E}">
        <p14:creationId xmlns:p14="http://schemas.microsoft.com/office/powerpoint/2010/main" val="2459886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AA65-527D-6E5B-2743-26F9F594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Initialization</a:t>
            </a:r>
            <a:r>
              <a:rPr lang="en-US" dirty="0"/>
              <a:t>: defining ensemble settings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135B4-ED6D-FC0D-DC11-37E58D2C7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8B8F7-F2E1-4EDF-6F4C-E15EF3D6C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cheereio.seas.harvard.edu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BE499-AC19-E8D9-8C5B-636DB8C1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A355D1-9B19-5C9F-D751-FD44BCAD6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617" y="2699217"/>
            <a:ext cx="8417537" cy="2206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40485F-AB44-0641-0D45-D9AEECB67309}"/>
              </a:ext>
            </a:extLst>
          </p:cNvPr>
          <p:cNvSpPr txBox="1"/>
          <p:nvPr/>
        </p:nvSpPr>
        <p:spPr>
          <a:xfrm>
            <a:off x="165846" y="2833688"/>
            <a:ext cx="34155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Ens_config.json supersedes the normal GEOS-Chem run directory creation process.</a:t>
            </a:r>
          </a:p>
          <a:p>
            <a:endParaRPr lang="en-US" dirty="0"/>
          </a:p>
          <a:p>
            <a:r>
              <a:rPr lang="en-US" dirty="0"/>
              <a:t>At the top of the file, you specify your GEOS-Chem settings</a:t>
            </a:r>
          </a:p>
        </p:txBody>
      </p:sp>
    </p:spTree>
    <p:extLst>
      <p:ext uri="{BB962C8B-B14F-4D97-AF65-F5344CB8AC3E}">
        <p14:creationId xmlns:p14="http://schemas.microsoft.com/office/powerpoint/2010/main" val="4167444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AA65-527D-6E5B-2743-26F9F594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07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Initialization</a:t>
            </a:r>
            <a:r>
              <a:rPr lang="en-US" dirty="0"/>
              <a:t>: defining ensemble settings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135B4-ED6D-FC0D-DC11-37E58D2C7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8B8F7-F2E1-4EDF-6F4C-E15EF3D6C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cheereio.seas.harvard.edu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BE499-AC19-E8D9-8C5B-636DB8C1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40485F-AB44-0641-0D45-D9AEECB67309}"/>
              </a:ext>
            </a:extLst>
          </p:cNvPr>
          <p:cNvSpPr txBox="1"/>
          <p:nvPr/>
        </p:nvSpPr>
        <p:spPr>
          <a:xfrm>
            <a:off x="838200" y="1690688"/>
            <a:ext cx="3415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Beyond normal </a:t>
            </a:r>
            <a:r>
              <a:rPr lang="en-US" dirty="0" err="1"/>
              <a:t>spinup</a:t>
            </a:r>
            <a:r>
              <a:rPr lang="en-US" dirty="0"/>
              <a:t>, LETKF requires ensemble </a:t>
            </a:r>
            <a:r>
              <a:rPr lang="en-US" dirty="0" err="1"/>
              <a:t>spinup</a:t>
            </a:r>
            <a:r>
              <a:rPr lang="en-US" dirty="0"/>
              <a:t> — time for emissions differences between ensemble members to be realized in concentration spreads.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D1C1FC-13E0-1A45-0AB6-BB1368865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81"/>
          <a:stretch/>
        </p:blipFill>
        <p:spPr>
          <a:xfrm>
            <a:off x="4503338" y="1448033"/>
            <a:ext cx="5985368" cy="211163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BB4D9DF-BA59-FBEA-33B0-AEB962711798}"/>
              </a:ext>
            </a:extLst>
          </p:cNvPr>
          <p:cNvCxnSpPr>
            <a:cxnSpLocks/>
          </p:cNvCxnSpPr>
          <p:nvPr/>
        </p:nvCxnSpPr>
        <p:spPr>
          <a:xfrm>
            <a:off x="7168169" y="4195375"/>
            <a:ext cx="0" cy="940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2EFE260-F0F3-DC41-AB45-A67F46908311}"/>
              </a:ext>
            </a:extLst>
          </p:cNvPr>
          <p:cNvCxnSpPr>
            <a:cxnSpLocks/>
          </p:cNvCxnSpPr>
          <p:nvPr/>
        </p:nvCxnSpPr>
        <p:spPr>
          <a:xfrm flipV="1">
            <a:off x="2223941" y="3613958"/>
            <a:ext cx="0" cy="27423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6462AD8-9CC5-B93B-B0C9-A959BD1DEF15}"/>
              </a:ext>
            </a:extLst>
          </p:cNvPr>
          <p:cNvCxnSpPr>
            <a:cxnSpLocks/>
          </p:cNvCxnSpPr>
          <p:nvPr/>
        </p:nvCxnSpPr>
        <p:spPr>
          <a:xfrm>
            <a:off x="2202675" y="6356353"/>
            <a:ext cx="871633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B0E9D86-AC63-2DBB-DF5E-4DDC44657F2D}"/>
              </a:ext>
            </a:extLst>
          </p:cNvPr>
          <p:cNvSpPr txBox="1"/>
          <p:nvPr/>
        </p:nvSpPr>
        <p:spPr>
          <a:xfrm rot="16200000">
            <a:off x="1162327" y="4868750"/>
            <a:ext cx="1519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Concentration</a:t>
            </a:r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9B4E501E-F148-1CDC-3F9D-875735C9D03E}"/>
              </a:ext>
            </a:extLst>
          </p:cNvPr>
          <p:cNvSpPr/>
          <p:nvPr/>
        </p:nvSpPr>
        <p:spPr>
          <a:xfrm>
            <a:off x="7040581" y="4551567"/>
            <a:ext cx="255177" cy="2397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AADB533-7725-4F4B-3068-051A8441C9ED}"/>
              </a:ext>
            </a:extLst>
          </p:cNvPr>
          <p:cNvCxnSpPr>
            <a:cxnSpLocks/>
          </p:cNvCxnSpPr>
          <p:nvPr/>
        </p:nvCxnSpPr>
        <p:spPr>
          <a:xfrm flipV="1">
            <a:off x="7381903" y="4297650"/>
            <a:ext cx="1426268" cy="4333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C4A2760-895D-1E7B-2072-1EF2210BF252}"/>
              </a:ext>
            </a:extLst>
          </p:cNvPr>
          <p:cNvCxnSpPr>
            <a:cxnSpLocks/>
          </p:cNvCxnSpPr>
          <p:nvPr/>
        </p:nvCxnSpPr>
        <p:spPr>
          <a:xfrm flipV="1">
            <a:off x="7356978" y="4450002"/>
            <a:ext cx="1458541" cy="1372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758E53F-0D71-F3AF-8827-2B1857365275}"/>
              </a:ext>
            </a:extLst>
          </p:cNvPr>
          <p:cNvCxnSpPr>
            <a:cxnSpLocks/>
          </p:cNvCxnSpPr>
          <p:nvPr/>
        </p:nvCxnSpPr>
        <p:spPr>
          <a:xfrm flipV="1">
            <a:off x="7385128" y="3570441"/>
            <a:ext cx="1406882" cy="1265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A084C1C-8A8C-EC1E-2AB4-68B78B2D9DE1}"/>
              </a:ext>
            </a:extLst>
          </p:cNvPr>
          <p:cNvCxnSpPr>
            <a:cxnSpLocks/>
          </p:cNvCxnSpPr>
          <p:nvPr/>
        </p:nvCxnSpPr>
        <p:spPr>
          <a:xfrm flipV="1">
            <a:off x="7390769" y="4080807"/>
            <a:ext cx="1385181" cy="9355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3DDAE3E-01CA-A119-76D8-86074B817C9C}"/>
              </a:ext>
            </a:extLst>
          </p:cNvPr>
          <p:cNvCxnSpPr>
            <a:cxnSpLocks/>
          </p:cNvCxnSpPr>
          <p:nvPr/>
        </p:nvCxnSpPr>
        <p:spPr>
          <a:xfrm>
            <a:off x="7349630" y="4389748"/>
            <a:ext cx="1476170" cy="2245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57357DA-198D-6CD1-8783-E7FF009C6D4F}"/>
              </a:ext>
            </a:extLst>
          </p:cNvPr>
          <p:cNvSpPr txBox="1"/>
          <p:nvPr/>
        </p:nvSpPr>
        <p:spPr>
          <a:xfrm>
            <a:off x="2202675" y="5679769"/>
            <a:ext cx="2956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Ensemble of simulations, all starting from same restart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CD3D363-8125-3E8F-16A8-C8054A1F039E}"/>
              </a:ext>
            </a:extLst>
          </p:cNvPr>
          <p:cNvSpPr txBox="1"/>
          <p:nvPr/>
        </p:nvSpPr>
        <p:spPr>
          <a:xfrm>
            <a:off x="6121034" y="3677371"/>
            <a:ext cx="183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observations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C35F4E9-FE70-F72B-FCCF-5389EEF6A4D9}"/>
              </a:ext>
            </a:extLst>
          </p:cNvPr>
          <p:cNvSpPr txBox="1"/>
          <p:nvPr/>
        </p:nvSpPr>
        <p:spPr>
          <a:xfrm>
            <a:off x="7691053" y="4889391"/>
            <a:ext cx="3662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(Optional) Scale initial ensemble mean to match observation mean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08B4A90-8F72-B877-5E17-0685F85C836E}"/>
              </a:ext>
            </a:extLst>
          </p:cNvPr>
          <p:cNvCxnSpPr>
            <a:cxnSpLocks/>
          </p:cNvCxnSpPr>
          <p:nvPr/>
        </p:nvCxnSpPr>
        <p:spPr>
          <a:xfrm flipV="1">
            <a:off x="2351530" y="4195375"/>
            <a:ext cx="4466452" cy="14227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1E576CA-8A17-7E32-2EF9-166277A277A4}"/>
              </a:ext>
            </a:extLst>
          </p:cNvPr>
          <p:cNvCxnSpPr>
            <a:cxnSpLocks/>
          </p:cNvCxnSpPr>
          <p:nvPr/>
        </p:nvCxnSpPr>
        <p:spPr>
          <a:xfrm flipV="1">
            <a:off x="2353399" y="5611774"/>
            <a:ext cx="4669553" cy="99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BEA9E7E-7B95-BABB-00D1-334E33DBE882}"/>
              </a:ext>
            </a:extLst>
          </p:cNvPr>
          <p:cNvCxnSpPr>
            <a:cxnSpLocks/>
          </p:cNvCxnSpPr>
          <p:nvPr/>
        </p:nvCxnSpPr>
        <p:spPr>
          <a:xfrm>
            <a:off x="2341387" y="5626685"/>
            <a:ext cx="4681565" cy="1400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86A690F-A9FE-D785-9D2D-978636BCFA31}"/>
              </a:ext>
            </a:extLst>
          </p:cNvPr>
          <p:cNvCxnSpPr>
            <a:cxnSpLocks/>
          </p:cNvCxnSpPr>
          <p:nvPr/>
        </p:nvCxnSpPr>
        <p:spPr>
          <a:xfrm flipV="1">
            <a:off x="2359015" y="5314648"/>
            <a:ext cx="4604183" cy="2916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065FAB7-8747-C6A5-3F25-715D8EF9A68B}"/>
              </a:ext>
            </a:extLst>
          </p:cNvPr>
          <p:cNvCxnSpPr>
            <a:cxnSpLocks/>
          </p:cNvCxnSpPr>
          <p:nvPr/>
        </p:nvCxnSpPr>
        <p:spPr>
          <a:xfrm flipV="1">
            <a:off x="2341387" y="5016320"/>
            <a:ext cx="4611668" cy="6240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3A2B9AF-4229-7BAB-EF19-B89BEC58CBF9}"/>
              </a:ext>
            </a:extLst>
          </p:cNvPr>
          <p:cNvSpPr txBox="1"/>
          <p:nvPr/>
        </p:nvSpPr>
        <p:spPr>
          <a:xfrm>
            <a:off x="2970643" y="4261550"/>
            <a:ext cx="2956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Ensemble </a:t>
            </a:r>
            <a:r>
              <a:rPr lang="en-US" b="1" dirty="0" err="1"/>
              <a:t>spinup</a:t>
            </a:r>
            <a:endParaRPr lang="en-US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8F2587-1CFC-3C3A-C9CC-4E3C1DDAFE88}"/>
              </a:ext>
            </a:extLst>
          </p:cNvPr>
          <p:cNvSpPr txBox="1"/>
          <p:nvPr/>
        </p:nvSpPr>
        <p:spPr>
          <a:xfrm>
            <a:off x="8976462" y="5761369"/>
            <a:ext cx="2956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LETKF begins</a:t>
            </a:r>
          </a:p>
        </p:txBody>
      </p:sp>
    </p:spTree>
    <p:extLst>
      <p:ext uri="{BB962C8B-B14F-4D97-AF65-F5344CB8AC3E}">
        <p14:creationId xmlns:p14="http://schemas.microsoft.com/office/powerpoint/2010/main" val="399380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AA65-527D-6E5B-2743-26F9F594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Initialization</a:t>
            </a:r>
            <a:r>
              <a:rPr lang="en-US" dirty="0"/>
              <a:t>: defining ensemble settings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135B4-ED6D-FC0D-DC11-37E58D2C7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8B8F7-F2E1-4EDF-6F4C-E15EF3D6C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cheereio.seas.harvard.edu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BE499-AC19-E8D9-8C5B-636DB8C1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77B0C7-6ABC-CC40-B1BC-09F84E272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47" y="2844240"/>
            <a:ext cx="5776710" cy="2281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16AF35-AD64-986E-DA50-81AC176C8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7" b="1"/>
          <a:stretch/>
        </p:blipFill>
        <p:spPr>
          <a:xfrm>
            <a:off x="6096000" y="2445665"/>
            <a:ext cx="5879353" cy="31117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3DB43F-228D-1083-2328-1A8A86AC6553}"/>
              </a:ext>
            </a:extLst>
          </p:cNvPr>
          <p:cNvSpPr txBox="1"/>
          <p:nvPr/>
        </p:nvSpPr>
        <p:spPr>
          <a:xfrm>
            <a:off x="4930588" y="1905503"/>
            <a:ext cx="341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Define state vectors</a:t>
            </a:r>
          </a:p>
        </p:txBody>
      </p:sp>
    </p:spTree>
    <p:extLst>
      <p:ext uri="{BB962C8B-B14F-4D97-AF65-F5344CB8AC3E}">
        <p14:creationId xmlns:p14="http://schemas.microsoft.com/office/powerpoint/2010/main" val="2123771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AA65-527D-6E5B-2743-26F9F594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14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Initialization</a:t>
            </a:r>
            <a:r>
              <a:rPr lang="en-US" dirty="0"/>
              <a:t>: deploying the ensemble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135B4-ED6D-FC0D-DC11-37E58D2C7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8B8F7-F2E1-4EDF-6F4C-E15EF3D6C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cheereio.seas.harvard.edu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BE499-AC19-E8D9-8C5B-636DB8C1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ACF320-88A7-592D-EACB-5C4A62545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725" y="1448642"/>
            <a:ext cx="9348131" cy="28784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6119A6-D1BF-602E-D4DA-14ABCF3EBAD0}"/>
              </a:ext>
            </a:extLst>
          </p:cNvPr>
          <p:cNvSpPr txBox="1"/>
          <p:nvPr/>
        </p:nvSpPr>
        <p:spPr>
          <a:xfrm>
            <a:off x="166038" y="1448642"/>
            <a:ext cx="23756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Activate </a:t>
            </a:r>
            <a:r>
              <a:rPr lang="en-US" dirty="0" err="1"/>
              <a:t>cheereio</a:t>
            </a:r>
            <a:r>
              <a:rPr lang="en-US" dirty="0"/>
              <a:t> shell environment</a:t>
            </a:r>
          </a:p>
          <a:p>
            <a:endParaRPr lang="en-US" dirty="0"/>
          </a:p>
          <a:p>
            <a:r>
              <a:rPr lang="en-US" dirty="0"/>
              <a:t>In </a:t>
            </a:r>
            <a:r>
              <a:rPr lang="en-US" dirty="0" err="1"/>
              <a:t>setup_ensemble.sh</a:t>
            </a:r>
            <a:r>
              <a:rPr lang="en-US" dirty="0"/>
              <a:t> turn on Template Run directory creation only</a:t>
            </a:r>
          </a:p>
          <a:p>
            <a:endParaRPr lang="en-US" dirty="0"/>
          </a:p>
          <a:p>
            <a:r>
              <a:rPr lang="en-US" dirty="0"/>
              <a:t>Execute script, then navigate to MY_PATH/RUN_NAME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9BADF7-24F5-D932-607F-826A9E61E2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05" b="12352"/>
          <a:stretch/>
        </p:blipFill>
        <p:spPr>
          <a:xfrm>
            <a:off x="1281953" y="4545323"/>
            <a:ext cx="9858420" cy="614021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93D688D1-D95C-E6EC-38DF-394F09EECEED}"/>
              </a:ext>
            </a:extLst>
          </p:cNvPr>
          <p:cNvSpPr/>
          <p:nvPr/>
        </p:nvSpPr>
        <p:spPr>
          <a:xfrm rot="16200000">
            <a:off x="1795507" y="5145876"/>
            <a:ext cx="365124" cy="4634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6BFF90-C37B-EB2F-B996-4112179BACC8}"/>
              </a:ext>
            </a:extLst>
          </p:cNvPr>
          <p:cNvSpPr txBox="1"/>
          <p:nvPr/>
        </p:nvSpPr>
        <p:spPr>
          <a:xfrm>
            <a:off x="381000" y="5560170"/>
            <a:ext cx="2147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Copy of code used to run ensemble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40E075B5-3A48-B7A0-AA4D-26E2A8506DCF}"/>
              </a:ext>
            </a:extLst>
          </p:cNvPr>
          <p:cNvSpPr/>
          <p:nvPr/>
        </p:nvSpPr>
        <p:spPr>
          <a:xfrm rot="16200000">
            <a:off x="3905804" y="5178042"/>
            <a:ext cx="365124" cy="4634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CC14CB-003B-8F2F-1908-C87F909BC546}"/>
              </a:ext>
            </a:extLst>
          </p:cNvPr>
          <p:cNvSpPr txBox="1"/>
          <p:nvPr/>
        </p:nvSpPr>
        <p:spPr>
          <a:xfrm>
            <a:off x="3229996" y="5540206"/>
            <a:ext cx="1716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Ensemble GC run directories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0C4C317D-FE60-A693-278C-33031031F076}"/>
              </a:ext>
            </a:extLst>
          </p:cNvPr>
          <p:cNvSpPr/>
          <p:nvPr/>
        </p:nvSpPr>
        <p:spPr>
          <a:xfrm rot="16200000">
            <a:off x="6204332" y="5198006"/>
            <a:ext cx="365124" cy="4634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C6FB3D-525D-1D56-6848-8B7143DF36CD}"/>
              </a:ext>
            </a:extLst>
          </p:cNvPr>
          <p:cNvSpPr txBox="1"/>
          <p:nvPr/>
        </p:nvSpPr>
        <p:spPr>
          <a:xfrm>
            <a:off x="5528524" y="5560170"/>
            <a:ext cx="1716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Postprocessed output files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FFABBC05-00B1-6CCF-94E0-BAE241A02B5F}"/>
              </a:ext>
            </a:extLst>
          </p:cNvPr>
          <p:cNvSpPr/>
          <p:nvPr/>
        </p:nvSpPr>
        <p:spPr>
          <a:xfrm rot="16200000">
            <a:off x="7921072" y="5178042"/>
            <a:ext cx="365124" cy="4634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841652-2E95-D706-1958-D1D3134F0285}"/>
              </a:ext>
            </a:extLst>
          </p:cNvPr>
          <p:cNvSpPr txBox="1"/>
          <p:nvPr/>
        </p:nvSpPr>
        <p:spPr>
          <a:xfrm>
            <a:off x="7245264" y="5564433"/>
            <a:ext cx="1716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Temporary files, runtime status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27104C82-F27C-A5A7-12D2-E29D342A6CD4}"/>
              </a:ext>
            </a:extLst>
          </p:cNvPr>
          <p:cNvSpPr/>
          <p:nvPr/>
        </p:nvSpPr>
        <p:spPr>
          <a:xfrm rot="16200000">
            <a:off x="9756137" y="5176737"/>
            <a:ext cx="365124" cy="4634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518382-31C3-45AA-CCAF-381B118F5981}"/>
              </a:ext>
            </a:extLst>
          </p:cNvPr>
          <p:cNvSpPr txBox="1"/>
          <p:nvPr/>
        </p:nvSpPr>
        <p:spPr>
          <a:xfrm>
            <a:off x="9080329" y="5563128"/>
            <a:ext cx="1716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Template GC run directory</a:t>
            </a:r>
          </a:p>
        </p:txBody>
      </p:sp>
    </p:spTree>
    <p:extLst>
      <p:ext uri="{BB962C8B-B14F-4D97-AF65-F5344CB8AC3E}">
        <p14:creationId xmlns:p14="http://schemas.microsoft.com/office/powerpoint/2010/main" val="569089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AA65-527D-6E5B-2743-26F9F594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14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Initialization</a:t>
            </a:r>
            <a:r>
              <a:rPr lang="en-US" dirty="0"/>
              <a:t>: deploying the ensemble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135B4-ED6D-FC0D-DC11-37E58D2C7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8B8F7-F2E1-4EDF-6F4C-E15EF3D6C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cheereio.seas.harvard.edu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BE499-AC19-E8D9-8C5B-636DB8C1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1ACBCA-92D6-DE52-987D-7556FBAFD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97" y="1727274"/>
            <a:ext cx="12065703" cy="7066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A7A59C-AD8A-02B4-4908-D8F2BC737394}"/>
              </a:ext>
            </a:extLst>
          </p:cNvPr>
          <p:cNvSpPr txBox="1"/>
          <p:nvPr/>
        </p:nvSpPr>
        <p:spPr>
          <a:xfrm>
            <a:off x="3213846" y="1414708"/>
            <a:ext cx="7288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Edit template run directory. Settings will be repeated across the ensemble.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0EF0A8-8B39-AB9A-D232-CE642D00B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706" y="5706472"/>
            <a:ext cx="10383455" cy="5661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621101D-12C0-8AC5-F430-DD988E836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153" y="2664233"/>
            <a:ext cx="8964706" cy="2779059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91169DD0-0240-DAC1-BAFC-0E16FE132FF6}"/>
              </a:ext>
            </a:extLst>
          </p:cNvPr>
          <p:cNvSpPr/>
          <p:nvPr/>
        </p:nvSpPr>
        <p:spPr>
          <a:xfrm>
            <a:off x="10168218" y="3200400"/>
            <a:ext cx="430306" cy="3361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B58795D-A59F-B5F0-F4E1-EB345788035B}"/>
              </a:ext>
            </a:extLst>
          </p:cNvPr>
          <p:cNvSpPr/>
          <p:nvPr/>
        </p:nvSpPr>
        <p:spPr>
          <a:xfrm>
            <a:off x="10168218" y="3985670"/>
            <a:ext cx="430306" cy="3361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6B2B06-88C5-7BEE-0466-A9D69F0624BA}"/>
              </a:ext>
            </a:extLst>
          </p:cNvPr>
          <p:cNvSpPr/>
          <p:nvPr/>
        </p:nvSpPr>
        <p:spPr>
          <a:xfrm>
            <a:off x="10168218" y="4350238"/>
            <a:ext cx="430306" cy="3361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653C952-2263-58DB-C059-E8967135B53C}"/>
              </a:ext>
            </a:extLst>
          </p:cNvPr>
          <p:cNvSpPr/>
          <p:nvPr/>
        </p:nvSpPr>
        <p:spPr>
          <a:xfrm>
            <a:off x="10168218" y="4724148"/>
            <a:ext cx="430306" cy="3361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307D240-823E-0245-F0F7-BC05311D0616}"/>
              </a:ext>
            </a:extLst>
          </p:cNvPr>
          <p:cNvSpPr/>
          <p:nvPr/>
        </p:nvSpPr>
        <p:spPr>
          <a:xfrm>
            <a:off x="10168218" y="5079960"/>
            <a:ext cx="430306" cy="3361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0430587-BF3C-BE65-C7DC-F8D1F4690C52}"/>
              </a:ext>
            </a:extLst>
          </p:cNvPr>
          <p:cNvSpPr/>
          <p:nvPr/>
        </p:nvSpPr>
        <p:spPr>
          <a:xfrm>
            <a:off x="1725706" y="5666678"/>
            <a:ext cx="430306" cy="3361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02C2A7-831F-EFAB-308E-9DB09EDA832F}"/>
              </a:ext>
            </a:extLst>
          </p:cNvPr>
          <p:cNvSpPr txBox="1"/>
          <p:nvPr/>
        </p:nvSpPr>
        <p:spPr>
          <a:xfrm>
            <a:off x="20843" y="3553593"/>
            <a:ext cx="2480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CHEEREIO automatically edits </a:t>
            </a:r>
            <a:r>
              <a:rPr lang="en-US" dirty="0" err="1"/>
              <a:t>HEMCO_Config</a:t>
            </a:r>
            <a:r>
              <a:rPr lang="en-US" dirty="0"/>
              <a:t> to link emissions to LETKF scale factors</a:t>
            </a:r>
          </a:p>
        </p:txBody>
      </p:sp>
    </p:spTree>
    <p:extLst>
      <p:ext uri="{BB962C8B-B14F-4D97-AF65-F5344CB8AC3E}">
        <p14:creationId xmlns:p14="http://schemas.microsoft.com/office/powerpoint/2010/main" val="2945325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AA65-527D-6E5B-2743-26F9F594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14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Initialization</a:t>
            </a:r>
            <a:r>
              <a:rPr lang="en-US" dirty="0"/>
              <a:t>: deploying the ensemble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135B4-ED6D-FC0D-DC11-37E58D2C7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8B8F7-F2E1-4EDF-6F4C-E15EF3D6C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cheereio.seas.harvard.edu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BE499-AC19-E8D9-8C5B-636DB8C1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6119A6-D1BF-602E-D4DA-14ABCF3EBAD0}"/>
              </a:ext>
            </a:extLst>
          </p:cNvPr>
          <p:cNvSpPr txBox="1"/>
          <p:nvPr/>
        </p:nvSpPr>
        <p:spPr>
          <a:xfrm>
            <a:off x="166038" y="1448642"/>
            <a:ext cx="23756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Return to </a:t>
            </a:r>
            <a:r>
              <a:rPr lang="en-US" dirty="0" err="1"/>
              <a:t>setup_ensemble.sh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In </a:t>
            </a:r>
            <a:r>
              <a:rPr lang="en-US" dirty="0" err="1"/>
              <a:t>setup_ensemble.sh</a:t>
            </a:r>
            <a:r>
              <a:rPr lang="en-US" dirty="0"/>
              <a:t> turn off Template Run directory creation and turn on compilation and setup ensemble runs. </a:t>
            </a:r>
          </a:p>
          <a:p>
            <a:endParaRPr lang="en-US" dirty="0"/>
          </a:p>
          <a:p>
            <a:r>
              <a:rPr lang="en-US" dirty="0"/>
              <a:t>Execute. We are now ready to run the ensemble!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B8437D-E9E4-D219-4A2B-82CC925CB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686" y="1279722"/>
            <a:ext cx="9425078" cy="2698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F5F501-F0B2-5209-F416-7DAC6EF18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612" r="1388" b="5127"/>
          <a:stretch/>
        </p:blipFill>
        <p:spPr>
          <a:xfrm>
            <a:off x="3422000" y="4289906"/>
            <a:ext cx="7664450" cy="170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33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9D8B-701D-BA04-880A-E8E141C5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E1228-0299-4984-31BF-4E0B29E08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Introduction to ensemble data assimilation and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Installing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  <a:r>
              <a:rPr lang="en-US" dirty="0">
                <a:solidFill>
                  <a:schemeClr val="bg2"/>
                </a:solidFill>
              </a:rPr>
              <a:t> and building your first ensemble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Selecting or adding observation operators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Running and debugging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Postprocessing and data analysis tools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81FBD-EC74-489A-845D-3440D570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02686-11B7-2D16-DD81-1A39C7D88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DE52A-8972-6EA4-FD75-B642E233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39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66555-7F1F-9172-FC2B-D9A352BA1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new observation operators easily with Python-based inheritance</a:t>
            </a:r>
          </a:p>
        </p:txBody>
      </p:sp>
      <p:pic>
        <p:nvPicPr>
          <p:cNvPr id="7" name="Graphic 6" descr="Gears with solid fill">
            <a:extLst>
              <a:ext uri="{FF2B5EF4-FFF2-40B4-BE49-F238E27FC236}">
                <a16:creationId xmlns:a16="http://schemas.microsoft.com/office/drawing/2014/main" id="{E4912045-BD66-66E0-8490-491DD0371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6791" y="3109951"/>
            <a:ext cx="914400" cy="914400"/>
          </a:xfrm>
          <a:prstGeom prst="rect">
            <a:avLst/>
          </a:prstGeom>
        </p:spPr>
      </p:pic>
      <p:pic>
        <p:nvPicPr>
          <p:cNvPr id="10" name="Graphic 9" descr="Gears with solid fill">
            <a:extLst>
              <a:ext uri="{FF2B5EF4-FFF2-40B4-BE49-F238E27FC236}">
                <a16:creationId xmlns:a16="http://schemas.microsoft.com/office/drawing/2014/main" id="{1F93F8CE-F7D3-3C72-76ED-B1B2F0A56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6791" y="4088821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21FDDB-E839-C631-A9D7-719E72FCD904}"/>
              </a:ext>
            </a:extLst>
          </p:cNvPr>
          <p:cNvSpPr txBox="1"/>
          <p:nvPr/>
        </p:nvSpPr>
        <p:spPr>
          <a:xfrm>
            <a:off x="993647" y="2244537"/>
            <a:ext cx="3722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CHEEREIO</a:t>
            </a:r>
            <a:r>
              <a:rPr lang="en-US" sz="2400" dirty="0"/>
              <a:t> is assembled from interchangeable blocks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930336-8A5C-9143-612F-F0B02A6880A4}"/>
              </a:ext>
            </a:extLst>
          </p:cNvPr>
          <p:cNvSpPr txBox="1"/>
          <p:nvPr/>
        </p:nvSpPr>
        <p:spPr>
          <a:xfrm>
            <a:off x="3000548" y="3654587"/>
            <a:ext cx="233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 operators go here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C9E318-24BB-F3CC-0DF9-031B5B30A27E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2332591" y="3977753"/>
            <a:ext cx="667957" cy="461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A3E5611-48C7-58AD-A95D-D78A1AFEC561}"/>
              </a:ext>
            </a:extLst>
          </p:cNvPr>
          <p:cNvSpPr txBox="1"/>
          <p:nvPr/>
        </p:nvSpPr>
        <p:spPr>
          <a:xfrm>
            <a:off x="6837542" y="2122714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CHEEREIO</a:t>
            </a:r>
            <a:r>
              <a:rPr lang="en-US" sz="2400" dirty="0"/>
              <a:t> provides a template for observation operators…</a:t>
            </a:r>
          </a:p>
        </p:txBody>
      </p:sp>
      <p:pic>
        <p:nvPicPr>
          <p:cNvPr id="26" name="Graphic 25" descr="Single gear outline">
            <a:extLst>
              <a:ext uri="{FF2B5EF4-FFF2-40B4-BE49-F238E27FC236}">
                <a16:creationId xmlns:a16="http://schemas.microsoft.com/office/drawing/2014/main" id="{BF8899E9-48F8-7325-5FDC-523905B0B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67848" y="2953711"/>
            <a:ext cx="646331" cy="64633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D1C51-9C07-001F-05A2-098575A5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A6C731-09B5-EE3C-E6AD-3E65091CF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35B0D78-7D65-E357-8C28-39EEBDD0D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2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66555-7F1F-9172-FC2B-D9A352BA1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new observation operators easily with Python-based inheritance</a:t>
            </a:r>
          </a:p>
        </p:txBody>
      </p:sp>
      <p:pic>
        <p:nvPicPr>
          <p:cNvPr id="7" name="Graphic 6" descr="Gears with solid fill">
            <a:extLst>
              <a:ext uri="{FF2B5EF4-FFF2-40B4-BE49-F238E27FC236}">
                <a16:creationId xmlns:a16="http://schemas.microsoft.com/office/drawing/2014/main" id="{E4912045-BD66-66E0-8490-491DD0371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6791" y="3109951"/>
            <a:ext cx="914400" cy="914400"/>
          </a:xfrm>
          <a:prstGeom prst="rect">
            <a:avLst/>
          </a:prstGeom>
        </p:spPr>
      </p:pic>
      <p:pic>
        <p:nvPicPr>
          <p:cNvPr id="10" name="Graphic 9" descr="Gears with solid fill">
            <a:extLst>
              <a:ext uri="{FF2B5EF4-FFF2-40B4-BE49-F238E27FC236}">
                <a16:creationId xmlns:a16="http://schemas.microsoft.com/office/drawing/2014/main" id="{1F93F8CE-F7D3-3C72-76ED-B1B2F0A56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6791" y="4088821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21FDDB-E839-C631-A9D7-719E72FCD904}"/>
              </a:ext>
            </a:extLst>
          </p:cNvPr>
          <p:cNvSpPr txBox="1"/>
          <p:nvPr/>
        </p:nvSpPr>
        <p:spPr>
          <a:xfrm>
            <a:off x="993647" y="2244537"/>
            <a:ext cx="3722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CHEEREIO</a:t>
            </a:r>
            <a:r>
              <a:rPr lang="en-US" sz="2400" dirty="0"/>
              <a:t> is assembled from interchangeable blocks</a:t>
            </a:r>
          </a:p>
        </p:txBody>
      </p:sp>
      <p:pic>
        <p:nvPicPr>
          <p:cNvPr id="20" name="Graphic 19" descr="Single gear outline">
            <a:extLst>
              <a:ext uri="{FF2B5EF4-FFF2-40B4-BE49-F238E27FC236}">
                <a16:creationId xmlns:a16="http://schemas.microsoft.com/office/drawing/2014/main" id="{2A5696E2-7823-FAEB-F492-6C3EDAC05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1971" y="3874749"/>
            <a:ext cx="646331" cy="64633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A3E5611-48C7-58AD-A95D-D78A1AFEC561}"/>
              </a:ext>
            </a:extLst>
          </p:cNvPr>
          <p:cNvSpPr txBox="1"/>
          <p:nvPr/>
        </p:nvSpPr>
        <p:spPr>
          <a:xfrm>
            <a:off x="6837542" y="2122714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CHEEREIO</a:t>
            </a:r>
            <a:r>
              <a:rPr lang="en-US" sz="2400" dirty="0"/>
              <a:t> provides a template for observation operators…</a:t>
            </a:r>
          </a:p>
        </p:txBody>
      </p:sp>
      <p:pic>
        <p:nvPicPr>
          <p:cNvPr id="26" name="Graphic 25" descr="Single gear outline">
            <a:extLst>
              <a:ext uri="{FF2B5EF4-FFF2-40B4-BE49-F238E27FC236}">
                <a16:creationId xmlns:a16="http://schemas.microsoft.com/office/drawing/2014/main" id="{BF8899E9-48F8-7325-5FDC-523905B0B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67848" y="2953711"/>
            <a:ext cx="646331" cy="6463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C09AF3C-D506-6D12-D3D5-2611982A643D}"/>
              </a:ext>
            </a:extLst>
          </p:cNvPr>
          <p:cNvSpPr txBox="1"/>
          <p:nvPr/>
        </p:nvSpPr>
        <p:spPr>
          <a:xfrm>
            <a:off x="6908742" y="496395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…that then automatically plug in to the CHEEREIO workflow</a:t>
            </a:r>
          </a:p>
        </p:txBody>
      </p:sp>
      <p:pic>
        <p:nvPicPr>
          <p:cNvPr id="28" name="Graphic 27" descr="Single gear outline">
            <a:extLst>
              <a:ext uri="{FF2B5EF4-FFF2-40B4-BE49-F238E27FC236}">
                <a16:creationId xmlns:a16="http://schemas.microsoft.com/office/drawing/2014/main" id="{6248E263-40BC-2699-E5E7-28DA6C0902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56305" y="3874750"/>
            <a:ext cx="646331" cy="646331"/>
          </a:xfrm>
          <a:prstGeom prst="rect">
            <a:avLst/>
          </a:prstGeom>
        </p:spPr>
      </p:pic>
      <p:pic>
        <p:nvPicPr>
          <p:cNvPr id="29" name="Graphic 28" descr="Single gear outline">
            <a:extLst>
              <a:ext uri="{FF2B5EF4-FFF2-40B4-BE49-F238E27FC236}">
                <a16:creationId xmlns:a16="http://schemas.microsoft.com/office/drawing/2014/main" id="{60436DDF-1CDB-B2E8-A65B-1A6169F18B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64555" y="3852589"/>
            <a:ext cx="646331" cy="646331"/>
          </a:xfrm>
          <a:prstGeom prst="rect">
            <a:avLst/>
          </a:prstGeom>
        </p:spPr>
      </p:pic>
      <p:pic>
        <p:nvPicPr>
          <p:cNvPr id="30" name="Graphic 29" descr="Single gear outline">
            <a:extLst>
              <a:ext uri="{FF2B5EF4-FFF2-40B4-BE49-F238E27FC236}">
                <a16:creationId xmlns:a16="http://schemas.microsoft.com/office/drawing/2014/main" id="{D41554AD-ADFB-7529-4ACE-68D645B7F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25911" y="3852588"/>
            <a:ext cx="646331" cy="64633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1AC8FC5-E8D1-BC13-9779-A10B9E47CC24}"/>
              </a:ext>
            </a:extLst>
          </p:cNvPr>
          <p:cNvSpPr txBox="1"/>
          <p:nvPr/>
        </p:nvSpPr>
        <p:spPr>
          <a:xfrm>
            <a:off x="6647732" y="4381936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OMI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C6863D-69AD-1F2E-B120-21B0D2EBCF69}"/>
              </a:ext>
            </a:extLst>
          </p:cNvPr>
          <p:cNvSpPr txBox="1"/>
          <p:nvPr/>
        </p:nvSpPr>
        <p:spPr>
          <a:xfrm>
            <a:off x="7430602" y="4381936"/>
            <a:ext cx="1097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TROPOMI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F52A3E-196D-CBF9-FC9E-C07A19757111}"/>
              </a:ext>
            </a:extLst>
          </p:cNvPr>
          <p:cNvSpPr txBox="1"/>
          <p:nvPr/>
        </p:nvSpPr>
        <p:spPr>
          <a:xfrm>
            <a:off x="8532289" y="4383008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GEMS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6EBD99-8F01-2A7E-7A3B-28C4A00B8BA6}"/>
              </a:ext>
            </a:extLst>
          </p:cNvPr>
          <p:cNvSpPr txBox="1"/>
          <p:nvPr/>
        </p:nvSpPr>
        <p:spPr>
          <a:xfrm>
            <a:off x="9407929" y="4367753"/>
            <a:ext cx="88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</a:t>
            </a:r>
          </a:p>
        </p:txBody>
      </p:sp>
      <p:pic>
        <p:nvPicPr>
          <p:cNvPr id="35" name="Graphic 34" descr="Single gear outline">
            <a:extLst>
              <a:ext uri="{FF2B5EF4-FFF2-40B4-BE49-F238E27FC236}">
                <a16:creationId xmlns:a16="http://schemas.microsoft.com/office/drawing/2014/main" id="{5585E750-DA54-F5A1-6FD2-7E7AAFD19B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666618" y="3875317"/>
            <a:ext cx="646331" cy="64633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49B0FCF-1598-C8A2-37A9-95226F3943B7}"/>
              </a:ext>
            </a:extLst>
          </p:cNvPr>
          <p:cNvSpPr txBox="1"/>
          <p:nvPr/>
        </p:nvSpPr>
        <p:spPr>
          <a:xfrm>
            <a:off x="10283748" y="4355039"/>
            <a:ext cx="1575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your own!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D07ACBE-8874-89E8-D211-B5674D7A2282}"/>
              </a:ext>
            </a:extLst>
          </p:cNvPr>
          <p:cNvCxnSpPr>
            <a:stCxn id="26" idx="1"/>
            <a:endCxn id="20" idx="0"/>
          </p:cNvCxnSpPr>
          <p:nvPr/>
        </p:nvCxnSpPr>
        <p:spPr>
          <a:xfrm flipH="1">
            <a:off x="6935137" y="3276877"/>
            <a:ext cx="1632711" cy="5978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3200D3-141F-40CF-198D-FE415DF4DD13}"/>
              </a:ext>
            </a:extLst>
          </p:cNvPr>
          <p:cNvCxnSpPr>
            <a:cxnSpLocks/>
            <a:stCxn id="26" idx="1"/>
            <a:endCxn id="28" idx="0"/>
          </p:cNvCxnSpPr>
          <p:nvPr/>
        </p:nvCxnSpPr>
        <p:spPr>
          <a:xfrm flipH="1">
            <a:off x="7979471" y="3276877"/>
            <a:ext cx="588377" cy="5978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F01B7C4-B008-B81B-BA6D-F9F8DECF7028}"/>
              </a:ext>
            </a:extLst>
          </p:cNvPr>
          <p:cNvCxnSpPr>
            <a:cxnSpLocks/>
            <a:stCxn id="26" idx="2"/>
            <a:endCxn id="29" idx="0"/>
          </p:cNvCxnSpPr>
          <p:nvPr/>
        </p:nvCxnSpPr>
        <p:spPr>
          <a:xfrm flipH="1">
            <a:off x="8887721" y="3600042"/>
            <a:ext cx="3293" cy="2525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D7B4600-9111-1A91-2B3A-1FDD77D6D63C}"/>
              </a:ext>
            </a:extLst>
          </p:cNvPr>
          <p:cNvCxnSpPr>
            <a:cxnSpLocks/>
            <a:stCxn id="26" idx="3"/>
            <a:endCxn id="30" idx="0"/>
          </p:cNvCxnSpPr>
          <p:nvPr/>
        </p:nvCxnSpPr>
        <p:spPr>
          <a:xfrm>
            <a:off x="9214179" y="3276877"/>
            <a:ext cx="634898" cy="5757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5C22A6E-3FBE-1682-1270-89F6D1E9EAAE}"/>
              </a:ext>
            </a:extLst>
          </p:cNvPr>
          <p:cNvCxnSpPr>
            <a:cxnSpLocks/>
            <a:stCxn id="26" idx="3"/>
            <a:endCxn id="35" idx="0"/>
          </p:cNvCxnSpPr>
          <p:nvPr/>
        </p:nvCxnSpPr>
        <p:spPr>
          <a:xfrm>
            <a:off x="9214179" y="3276877"/>
            <a:ext cx="1775605" cy="5984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 descr="Single gear outline">
            <a:extLst>
              <a:ext uri="{FF2B5EF4-FFF2-40B4-BE49-F238E27FC236}">
                <a16:creationId xmlns:a16="http://schemas.microsoft.com/office/drawing/2014/main" id="{6CB66C88-ECB5-BDA9-5E83-291012DA4F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72372" y="3629383"/>
            <a:ext cx="646331" cy="646331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F3C4118-A879-CB96-3267-5366C27AA097}"/>
              </a:ext>
            </a:extLst>
          </p:cNvPr>
          <p:cNvCxnSpPr>
            <a:stCxn id="20" idx="1"/>
            <a:endCxn id="39" idx="3"/>
          </p:cNvCxnSpPr>
          <p:nvPr/>
        </p:nvCxnSpPr>
        <p:spPr>
          <a:xfrm flipH="1" flipV="1">
            <a:off x="2718703" y="3952549"/>
            <a:ext cx="3893268" cy="2453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8BC9932-2EA3-C8D4-B3D6-0A2220FF15A8}"/>
              </a:ext>
            </a:extLst>
          </p:cNvPr>
          <p:cNvSpPr txBox="1"/>
          <p:nvPr/>
        </p:nvSpPr>
        <p:spPr>
          <a:xfrm>
            <a:off x="1153755" y="5178447"/>
            <a:ext cx="3129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GEMS inversion ready to go!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85A4B-1C00-D3F5-62DD-BDAA20733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74896F-87EA-4D8E-4376-9CBF297C7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B2D6A78-F14F-1A21-C8C0-89711E9E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14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9D8B-701D-BA04-880A-E8E141C5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E1228-0299-4984-31BF-4E0B29E08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Introduction to ensemble data assimilation and </a:t>
            </a:r>
            <a:r>
              <a:rPr lang="en-US" b="1" dirty="0">
                <a:solidFill>
                  <a:srgbClr val="FFC000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Installing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  <a:r>
              <a:rPr lang="en-US" dirty="0">
                <a:solidFill>
                  <a:schemeClr val="bg2"/>
                </a:solidFill>
              </a:rPr>
              <a:t> and building your first ensemble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Selecting or adding observation operators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Running and debugging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Postprocessing and data analysis tools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81FBD-EC74-489A-845D-3440D570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02686-11B7-2D16-DD81-1A39C7D88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DE52A-8972-6EA4-FD75-B642E233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6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2F4D-8BB5-75DD-0FBD-F1E9EB6AA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Automatically validate results with other observers within one workflow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AFAB4D9-3DDB-AB4A-2CA5-6E947182DE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07"/>
          <a:stretch/>
        </p:blipFill>
        <p:spPr>
          <a:xfrm>
            <a:off x="406400" y="2616590"/>
            <a:ext cx="3175000" cy="26123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9D0AA6-1DB5-622A-45F6-32AFE5AA8C0D}"/>
              </a:ext>
            </a:extLst>
          </p:cNvPr>
          <p:cNvSpPr txBox="1"/>
          <p:nvPr/>
        </p:nvSpPr>
        <p:spPr>
          <a:xfrm>
            <a:off x="499196" y="2247258"/>
            <a:ext cx="298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Within the configuration file…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8A44DA-4072-21ED-2E35-CBCB09F2F2B1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581400" y="3075929"/>
            <a:ext cx="1165978" cy="6924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F94D0B-2833-F80E-241A-DA89399FB952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3581400" y="4021098"/>
            <a:ext cx="1165978" cy="28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 descr="Single gear outline">
            <a:extLst>
              <a:ext uri="{FF2B5EF4-FFF2-40B4-BE49-F238E27FC236}">
                <a16:creationId xmlns:a16="http://schemas.microsoft.com/office/drawing/2014/main" id="{DA8831C4-F5BA-F2A2-B2F8-D2FF82CA6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47378" y="2752763"/>
            <a:ext cx="646331" cy="646331"/>
          </a:xfrm>
          <a:prstGeom prst="rect">
            <a:avLst/>
          </a:prstGeom>
        </p:spPr>
      </p:pic>
      <p:pic>
        <p:nvPicPr>
          <p:cNvPr id="17" name="Graphic 16" descr="Single gear outline">
            <a:extLst>
              <a:ext uri="{FF2B5EF4-FFF2-40B4-BE49-F238E27FC236}">
                <a16:creationId xmlns:a16="http://schemas.microsoft.com/office/drawing/2014/main" id="{1FC529EA-42AA-AC1F-43F9-FF829A5A1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47378" y="3697932"/>
            <a:ext cx="646331" cy="64633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4CB7AE-F536-ED2D-349E-617CBE67E12A}"/>
              </a:ext>
            </a:extLst>
          </p:cNvPr>
          <p:cNvSpPr txBox="1"/>
          <p:nvPr/>
        </p:nvSpPr>
        <p:spPr>
          <a:xfrm>
            <a:off x="3674196" y="2140272"/>
            <a:ext cx="2815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…turn on two observers of one species (CH</a:t>
            </a:r>
            <a:r>
              <a:rPr lang="en-US" baseline="-25000" dirty="0"/>
              <a:t>4</a:t>
            </a:r>
            <a:r>
              <a:rPr lang="en-US" dirty="0"/>
              <a:t>)…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B1CD53-26FC-A497-2490-9564866B9DB3}"/>
              </a:ext>
            </a:extLst>
          </p:cNvPr>
          <p:cNvSpPr txBox="1"/>
          <p:nvPr/>
        </p:nvSpPr>
        <p:spPr>
          <a:xfrm>
            <a:off x="4532840" y="3356991"/>
            <a:ext cx="1097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TROPOMI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9ABEBE-D8F6-53C3-3676-F1790B9D8E2C}"/>
              </a:ext>
            </a:extLst>
          </p:cNvPr>
          <p:cNvSpPr txBox="1"/>
          <p:nvPr/>
        </p:nvSpPr>
        <p:spPr>
          <a:xfrm>
            <a:off x="4640377" y="4227603"/>
            <a:ext cx="88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367E034-0386-5691-16DE-E1F7B1B817F5}"/>
              </a:ext>
            </a:extLst>
          </p:cNvPr>
          <p:cNvCxnSpPr>
            <a:cxnSpLocks/>
          </p:cNvCxnSpPr>
          <p:nvPr/>
        </p:nvCxnSpPr>
        <p:spPr>
          <a:xfrm flipV="1">
            <a:off x="5577503" y="3130659"/>
            <a:ext cx="1893900" cy="3252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3D948FC-CBA4-D94E-1AA9-37B093663FB3}"/>
              </a:ext>
            </a:extLst>
          </p:cNvPr>
          <p:cNvSpPr txBox="1"/>
          <p:nvPr/>
        </p:nvSpPr>
        <p:spPr>
          <a:xfrm>
            <a:off x="6991826" y="2136699"/>
            <a:ext cx="2236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…turn on TROPOMI for LETKF updates</a:t>
            </a:r>
          </a:p>
        </p:txBody>
      </p:sp>
      <p:pic>
        <p:nvPicPr>
          <p:cNvPr id="43" name="Picture 42" descr="Dabbing cartoon brain. Vector clip art illustration with simple gradients.  All in a single layer. Stock Vector | Adobe Stock">
            <a:extLst>
              <a:ext uri="{FF2B5EF4-FFF2-40B4-BE49-F238E27FC236}">
                <a16:creationId xmlns:a16="http://schemas.microsoft.com/office/drawing/2014/main" id="{06191C30-D6A4-2AD2-BF36-C638DA775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198" y="2735856"/>
            <a:ext cx="1270965" cy="96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61C21F8-63C4-BFDD-F4F1-1385B4CA6866}"/>
              </a:ext>
            </a:extLst>
          </p:cNvPr>
          <p:cNvSpPr txBox="1"/>
          <p:nvPr/>
        </p:nvSpPr>
        <p:spPr>
          <a:xfrm>
            <a:off x="9045526" y="4731435"/>
            <a:ext cx="2999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…but use </a:t>
            </a:r>
            <a:r>
              <a:rPr lang="en-US" dirty="0" err="1"/>
              <a:t>ObsPack</a:t>
            </a:r>
            <a:r>
              <a:rPr lang="en-US" dirty="0"/>
              <a:t> as an independent validation set (no assimilation)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4D57175-7194-59EA-7B99-BC763ED265B8}"/>
              </a:ext>
            </a:extLst>
          </p:cNvPr>
          <p:cNvSpPr/>
          <p:nvPr/>
        </p:nvSpPr>
        <p:spPr>
          <a:xfrm>
            <a:off x="2410136" y="4783015"/>
            <a:ext cx="783230" cy="2797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A5FF2C0-2FB0-7F79-DA81-CC582C0C1B85}"/>
              </a:ext>
            </a:extLst>
          </p:cNvPr>
          <p:cNvCxnSpPr>
            <a:cxnSpLocks/>
          </p:cNvCxnSpPr>
          <p:nvPr/>
        </p:nvCxnSpPr>
        <p:spPr>
          <a:xfrm flipV="1">
            <a:off x="5570945" y="4338248"/>
            <a:ext cx="3868477" cy="362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A9C5D796-B1A9-A642-7672-5DBAA8056D8D}"/>
              </a:ext>
            </a:extLst>
          </p:cNvPr>
          <p:cNvSpPr/>
          <p:nvPr/>
        </p:nvSpPr>
        <p:spPr>
          <a:xfrm>
            <a:off x="2396682" y="4563402"/>
            <a:ext cx="783230" cy="27979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pic>
        <p:nvPicPr>
          <p:cNvPr id="50" name="Picture 30" descr="TELEDYNE API T640 PM2.5 Particle Monitor - US EPA Approved">
            <a:extLst>
              <a:ext uri="{FF2B5EF4-FFF2-40B4-BE49-F238E27FC236}">
                <a16:creationId xmlns:a16="http://schemas.microsoft.com/office/drawing/2014/main" id="{0D0DEDCE-B19A-16D3-70EE-63A932434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b="24412"/>
          <a:stretch/>
        </p:blipFill>
        <p:spPr bwMode="auto">
          <a:xfrm>
            <a:off x="9795318" y="3844297"/>
            <a:ext cx="1386200" cy="84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9DFE8-73F5-DB83-AA43-BC0C8701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5BC43-8604-0A90-6CEF-8A68BB644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F15250-D284-96D9-2838-4BBB0D5C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6" grpId="0"/>
      <p:bldP spid="27" grpId="0"/>
      <p:bldP spid="42" grpId="0"/>
      <p:bldP spid="44" grpId="0"/>
      <p:bldP spid="45" grpId="0" animBg="1"/>
      <p:bldP spid="4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DC8D4-775D-1C18-C1E3-D03FA4FCC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20" y="-197665"/>
            <a:ext cx="10515600" cy="1325563"/>
          </a:xfrm>
        </p:spPr>
        <p:txBody>
          <a:bodyPr/>
          <a:lstStyle/>
          <a:p>
            <a:r>
              <a:rPr lang="en-US" dirty="0"/>
              <a:t>Anatomy of a CHEEREIO observation operator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E01F0-79A7-C6DE-BBA2-825F3429F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F4BD9-D885-3C14-31D5-E030B73FC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353BC-E079-990B-B54C-B636BE26F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E211B8-5B34-01A8-D2EE-3213F653A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460" y="969723"/>
            <a:ext cx="9319540" cy="5111054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18813BD9-1DCA-C58F-9D9C-9942B756F6E2}"/>
              </a:ext>
            </a:extLst>
          </p:cNvPr>
          <p:cNvSpPr/>
          <p:nvPr/>
        </p:nvSpPr>
        <p:spPr>
          <a:xfrm>
            <a:off x="2254685" y="951978"/>
            <a:ext cx="701457" cy="4634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B95CAB-933D-5453-C1DB-BECFEA10A0B7}"/>
              </a:ext>
            </a:extLst>
          </p:cNvPr>
          <p:cNvSpPr txBox="1"/>
          <p:nvPr/>
        </p:nvSpPr>
        <p:spPr>
          <a:xfrm>
            <a:off x="30271" y="815276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Python </a:t>
            </a:r>
            <a:r>
              <a:rPr lang="en-US" b="1" dirty="0"/>
              <a:t>class</a:t>
            </a:r>
            <a:r>
              <a:rPr lang="en-US" dirty="0"/>
              <a:t> which </a:t>
            </a:r>
            <a:r>
              <a:rPr lang="en-US" b="1" dirty="0"/>
              <a:t>inherits </a:t>
            </a:r>
            <a:r>
              <a:rPr lang="en-US" dirty="0"/>
              <a:t>the CHEEREIO Observation Translator parent class — templating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E899672-E8FB-421A-334B-08DF31EF1584}"/>
              </a:ext>
            </a:extLst>
          </p:cNvPr>
          <p:cNvSpPr/>
          <p:nvPr/>
        </p:nvSpPr>
        <p:spPr>
          <a:xfrm>
            <a:off x="2265992" y="2195660"/>
            <a:ext cx="701457" cy="4634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688814-818C-68A9-857F-D7CA41ED904A}"/>
              </a:ext>
            </a:extLst>
          </p:cNvPr>
          <p:cNvSpPr txBox="1"/>
          <p:nvPr/>
        </p:nvSpPr>
        <p:spPr>
          <a:xfrm>
            <a:off x="41578" y="2058958"/>
            <a:ext cx="21254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(Optional) Utility method that links observer dates to files — speeds up CHEEREIO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3562422E-D5AE-8AF3-2950-FDF2211FB5DA}"/>
              </a:ext>
            </a:extLst>
          </p:cNvPr>
          <p:cNvSpPr/>
          <p:nvPr/>
        </p:nvSpPr>
        <p:spPr>
          <a:xfrm>
            <a:off x="2254685" y="4361662"/>
            <a:ext cx="701457" cy="4634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9C94F5-F1A1-C636-D29F-1D5D83D070E8}"/>
              </a:ext>
            </a:extLst>
          </p:cNvPr>
          <p:cNvSpPr txBox="1"/>
          <p:nvPr/>
        </p:nvSpPr>
        <p:spPr>
          <a:xfrm>
            <a:off x="30271" y="4224960"/>
            <a:ext cx="23747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(Optional) </a:t>
            </a:r>
            <a:r>
              <a:rPr lang="en-US" dirty="0" err="1"/>
              <a:t>Obspack</a:t>
            </a:r>
            <a:r>
              <a:rPr lang="en-US" dirty="0"/>
              <a:t>-specific method which finds files with observations between two dates</a:t>
            </a:r>
          </a:p>
        </p:txBody>
      </p:sp>
    </p:spTree>
    <p:extLst>
      <p:ext uri="{BB962C8B-B14F-4D97-AF65-F5344CB8AC3E}">
        <p14:creationId xmlns:p14="http://schemas.microsoft.com/office/powerpoint/2010/main" val="321814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EB3EA-4071-52B3-6035-13F06A97C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655C2-34C3-D8AA-0114-C1ED29925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0D3EE-A531-8AE1-D3C7-D6A1B467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32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206141-69D0-D2B7-FBB3-368E8568151F}"/>
              </a:ext>
            </a:extLst>
          </p:cNvPr>
          <p:cNvSpPr txBox="1">
            <a:spLocks/>
          </p:cNvSpPr>
          <p:nvPr/>
        </p:nvSpPr>
        <p:spPr>
          <a:xfrm>
            <a:off x="174320" y="-1976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Anatomy of a CHEEREIO observation operator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7DBAC5-A05D-56CF-488B-873471334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0" b="-1"/>
          <a:stretch/>
        </p:blipFill>
        <p:spPr>
          <a:xfrm>
            <a:off x="2840647" y="939452"/>
            <a:ext cx="9351353" cy="5235880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0E7317E8-8348-0E6B-A779-533F87B650AE}"/>
              </a:ext>
            </a:extLst>
          </p:cNvPr>
          <p:cNvSpPr/>
          <p:nvPr/>
        </p:nvSpPr>
        <p:spPr>
          <a:xfrm>
            <a:off x="2254685" y="951978"/>
            <a:ext cx="701457" cy="4634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0C19F0-A1BA-14CA-5F8E-B6C390CFF33D}"/>
              </a:ext>
            </a:extLst>
          </p:cNvPr>
          <p:cNvSpPr txBox="1"/>
          <p:nvPr/>
        </p:nvSpPr>
        <p:spPr>
          <a:xfrm>
            <a:off x="30271" y="815276"/>
            <a:ext cx="2412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Function which loads observation data and saves to a standardized dictionary.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3692D7-E986-D761-8767-841856FC5498}"/>
              </a:ext>
            </a:extLst>
          </p:cNvPr>
          <p:cNvSpPr txBox="1"/>
          <p:nvPr/>
        </p:nvSpPr>
        <p:spPr>
          <a:xfrm>
            <a:off x="-15391" y="4281034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CHEEREIO requires 1D arrays for observer value, longitude, latitude, and </a:t>
            </a:r>
            <a:r>
              <a:rPr lang="en-US" dirty="0" err="1"/>
              <a:t>utctime</a:t>
            </a:r>
            <a:r>
              <a:rPr lang="en-US" dirty="0"/>
              <a:t>. All other fields are optional.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F0C89A-CCA2-6172-AD71-D3EFCDFAF420}"/>
              </a:ext>
            </a:extLst>
          </p:cNvPr>
          <p:cNvSpPr txBox="1"/>
          <p:nvPr/>
        </p:nvSpPr>
        <p:spPr>
          <a:xfrm rot="19568630">
            <a:off x="6935494" y="4053783"/>
            <a:ext cx="5743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MANDATORY FUNCTION 1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62B8E76F-D630-993E-5778-437AA67C48D7}"/>
              </a:ext>
            </a:extLst>
          </p:cNvPr>
          <p:cNvSpPr/>
          <p:nvPr/>
        </p:nvSpPr>
        <p:spPr>
          <a:xfrm>
            <a:off x="2475703" y="4459822"/>
            <a:ext cx="1288368" cy="4634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7154E6B5-6827-C11E-22C9-A7C9391751E8}"/>
              </a:ext>
            </a:extLst>
          </p:cNvPr>
          <p:cNvSpPr/>
          <p:nvPr/>
        </p:nvSpPr>
        <p:spPr>
          <a:xfrm rot="18921237">
            <a:off x="2022729" y="1955891"/>
            <a:ext cx="1410161" cy="4634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7A2E31-AEAA-0AE9-41DC-C98741C9553E}"/>
              </a:ext>
            </a:extLst>
          </p:cNvPr>
          <p:cNvSpPr txBox="1"/>
          <p:nvPr/>
        </p:nvSpPr>
        <p:spPr>
          <a:xfrm>
            <a:off x="30271" y="2370252"/>
            <a:ext cx="2412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Requires species key (references observed species in </a:t>
            </a:r>
            <a:r>
              <a:rPr lang="en-US" dirty="0" err="1"/>
              <a:t>ens_config</a:t>
            </a:r>
            <a:r>
              <a:rPr lang="en-US" dirty="0"/>
              <a:t>) and time period.</a:t>
            </a:r>
          </a:p>
        </p:txBody>
      </p:sp>
    </p:spTree>
    <p:extLst>
      <p:ext uri="{BB962C8B-B14F-4D97-AF65-F5344CB8AC3E}">
        <p14:creationId xmlns:p14="http://schemas.microsoft.com/office/powerpoint/2010/main" val="46454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4" grpId="0" animBg="1"/>
      <p:bldP spid="15" grpId="0" animBg="1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30E37-653A-ED6D-EFC6-7456BCEB6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2024/06/10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F61AE-45B4-83CD-225A-75869801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9500E-203E-33B7-A192-E435E9898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33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5E7547-F79F-09AA-0F20-9BE02F0E47F4}"/>
              </a:ext>
            </a:extLst>
          </p:cNvPr>
          <p:cNvSpPr txBox="1">
            <a:spLocks/>
          </p:cNvSpPr>
          <p:nvPr/>
        </p:nvSpPr>
        <p:spPr>
          <a:xfrm>
            <a:off x="174320" y="-1976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Anatomy of a CHEEREIO observation operator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BADFBD-6614-099C-4E51-348C46775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46"/>
          <a:stretch/>
        </p:blipFill>
        <p:spPr>
          <a:xfrm>
            <a:off x="739984" y="1602568"/>
            <a:ext cx="10490934" cy="36528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39869F-64FF-5514-8B52-F1C4C3D29E4E}"/>
              </a:ext>
            </a:extLst>
          </p:cNvPr>
          <p:cNvSpPr txBox="1"/>
          <p:nvPr/>
        </p:nvSpPr>
        <p:spPr>
          <a:xfrm>
            <a:off x="5483550" y="4610455"/>
            <a:ext cx="5743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MANDATORY FUNCTION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CCF26-BA35-35B5-0F44-097D505347D9}"/>
              </a:ext>
            </a:extLst>
          </p:cNvPr>
          <p:cNvSpPr txBox="1"/>
          <p:nvPr/>
        </p:nvSpPr>
        <p:spPr>
          <a:xfrm>
            <a:off x="2186258" y="1096155"/>
            <a:ext cx="759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observation operator which compares GEOS-Chem and observations.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EF4B11-0334-D97B-412C-4A5D58242050}"/>
              </a:ext>
            </a:extLst>
          </p:cNvPr>
          <p:cNvSpPr txBox="1"/>
          <p:nvPr/>
        </p:nvSpPr>
        <p:spPr>
          <a:xfrm>
            <a:off x="1658918" y="5381250"/>
            <a:ext cx="9277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is returned in </a:t>
            </a:r>
            <a:r>
              <a:rPr lang="en-US" b="1" dirty="0" err="1"/>
              <a:t>ObsData</a:t>
            </a:r>
            <a:r>
              <a:rPr lang="en-US" dirty="0"/>
              <a:t> class, which is a list of 1D arrays where GEOS-Chem data are aligned</a:t>
            </a:r>
          </a:p>
        </p:txBody>
      </p:sp>
    </p:spTree>
    <p:extLst>
      <p:ext uri="{BB962C8B-B14F-4D97-AF65-F5344CB8AC3E}">
        <p14:creationId xmlns:p14="http://schemas.microsoft.com/office/powerpoint/2010/main" val="28259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93ED4-CBAC-861D-0C4A-24A3069FA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AD1F6-AC6F-6BC4-1AD8-72E54A44A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D5B53-D858-172C-2C5E-FFF26E14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34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1C1E669-D7E1-ABC4-E02C-34DAB84B39BE}"/>
              </a:ext>
            </a:extLst>
          </p:cNvPr>
          <p:cNvSpPr txBox="1">
            <a:spLocks/>
          </p:cNvSpPr>
          <p:nvPr/>
        </p:nvSpPr>
        <p:spPr>
          <a:xfrm>
            <a:off x="174320" y="-1976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Anatomy of a CHEEREIO observation operator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707F47-5110-C44E-57AF-E529EE08D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350" y="1358900"/>
            <a:ext cx="5626100" cy="4140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6A1006-5828-755A-3125-8A0679329B7A}"/>
              </a:ext>
            </a:extLst>
          </p:cNvPr>
          <p:cNvSpPr txBox="1"/>
          <p:nvPr/>
        </p:nvSpPr>
        <p:spPr>
          <a:xfrm>
            <a:off x="620786" y="1232041"/>
            <a:ext cx="4114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CHEEREIO knows to look for your observation operator because of the </a:t>
            </a:r>
            <a:r>
              <a:rPr lang="en-US" dirty="0" err="1"/>
              <a:t>operators.json</a:t>
            </a:r>
            <a:r>
              <a:rPr lang="en-US" dirty="0"/>
              <a:t> file in top-level directory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82B210-99D7-EFCF-F8D2-D7C91CA98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" y="2899230"/>
            <a:ext cx="3263900" cy="1803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6DA90E-4BAA-E1E7-877B-EFEA73F72E3C}"/>
              </a:ext>
            </a:extLst>
          </p:cNvPr>
          <p:cNvSpPr txBox="1"/>
          <p:nvPr/>
        </p:nvSpPr>
        <p:spPr>
          <a:xfrm>
            <a:off x="1572511" y="2415363"/>
            <a:ext cx="166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ens_config.json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48F4F2-2FF1-BAD4-6A64-2A1F69461CC0}"/>
              </a:ext>
            </a:extLst>
          </p:cNvPr>
          <p:cNvSpPr txBox="1"/>
          <p:nvPr/>
        </p:nvSpPr>
        <p:spPr>
          <a:xfrm>
            <a:off x="7370685" y="943232"/>
            <a:ext cx="1565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operators.json</a:t>
            </a:r>
            <a:endParaRPr lang="en-US" b="1" dirty="0"/>
          </a:p>
        </p:txBody>
      </p:sp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48DAF3C7-5637-48A1-D843-23858CE47F5B}"/>
              </a:ext>
            </a:extLst>
          </p:cNvPr>
          <p:cNvSpPr/>
          <p:nvPr/>
        </p:nvSpPr>
        <p:spPr>
          <a:xfrm rot="18900000">
            <a:off x="3085532" y="2672140"/>
            <a:ext cx="3134206" cy="367658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-Right Arrow 16">
            <a:extLst>
              <a:ext uri="{FF2B5EF4-FFF2-40B4-BE49-F238E27FC236}">
                <a16:creationId xmlns:a16="http://schemas.microsoft.com/office/drawing/2014/main" id="{FD265B52-0D61-D3DA-C5BD-E18740946E62}"/>
              </a:ext>
            </a:extLst>
          </p:cNvPr>
          <p:cNvSpPr/>
          <p:nvPr/>
        </p:nvSpPr>
        <p:spPr>
          <a:xfrm rot="20076404">
            <a:off x="3349164" y="3712663"/>
            <a:ext cx="2985198" cy="367658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3449CD-FA31-59AF-A797-0C576DA923F0}"/>
              </a:ext>
            </a:extLst>
          </p:cNvPr>
          <p:cNvSpPr txBox="1"/>
          <p:nvPr/>
        </p:nvSpPr>
        <p:spPr>
          <a:xfrm>
            <a:off x="7361720" y="1433207"/>
            <a:ext cx="349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Looks inside core/</a:t>
            </a:r>
            <a:r>
              <a:rPr lang="en-US" dirty="0" err="1">
                <a:solidFill>
                  <a:srgbClr val="FF0000"/>
                </a:solidFill>
              </a:rPr>
              <a:t>tropomi_tools.py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6AB05D-8039-738C-29C9-5E79E9B4DD77}"/>
              </a:ext>
            </a:extLst>
          </p:cNvPr>
          <p:cNvSpPr txBox="1"/>
          <p:nvPr/>
        </p:nvSpPr>
        <p:spPr>
          <a:xfrm>
            <a:off x="8639424" y="2415363"/>
            <a:ext cx="3552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Finds the </a:t>
            </a:r>
            <a:r>
              <a:rPr lang="en-US" dirty="0" err="1">
                <a:solidFill>
                  <a:srgbClr val="FF0000"/>
                </a:solidFill>
              </a:rPr>
              <a:t>TROPOMI_Translator</a:t>
            </a:r>
            <a:r>
              <a:rPr lang="en-US" dirty="0">
                <a:solidFill>
                  <a:srgbClr val="FF0000"/>
                </a:solidFill>
              </a:rPr>
              <a:t> class</a:t>
            </a:r>
          </a:p>
        </p:txBody>
      </p:sp>
    </p:spTree>
    <p:extLst>
      <p:ext uri="{BB962C8B-B14F-4D97-AF65-F5344CB8AC3E}">
        <p14:creationId xmlns:p14="http://schemas.microsoft.com/office/powerpoint/2010/main" val="266393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9D8B-701D-BA04-880A-E8E141C5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E1228-0299-4984-31BF-4E0B29E08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Introduction to ensemble data assimilation and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Installing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  <a:r>
              <a:rPr lang="en-US" dirty="0">
                <a:solidFill>
                  <a:schemeClr val="bg2"/>
                </a:solidFill>
              </a:rPr>
              <a:t> and building your first ensemble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Selecting or adding observation operators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Running and debugging </a:t>
            </a:r>
            <a:r>
              <a:rPr lang="en-US" b="1" dirty="0">
                <a:solidFill>
                  <a:srgbClr val="FFC000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Postprocessing and data analysis tools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81FBD-EC74-489A-845D-3440D570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02686-11B7-2D16-DD81-1A39C7D88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DE52A-8972-6EA4-FD75-B642E233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613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AA65-527D-6E5B-2743-26F9F594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14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Run time</a:t>
            </a:r>
            <a:r>
              <a:rPr lang="en-US" dirty="0"/>
              <a:t>: executing the ensemble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E8538D-5A65-F66B-E97A-82256877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448"/>
          <a:stretch/>
        </p:blipFill>
        <p:spPr>
          <a:xfrm>
            <a:off x="169947" y="1414708"/>
            <a:ext cx="11693236" cy="18065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D77A80-1DC3-5203-24B2-23B9C2EC2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05"/>
          <a:stretch/>
        </p:blipFill>
        <p:spPr>
          <a:xfrm>
            <a:off x="169947" y="3221272"/>
            <a:ext cx="12022053" cy="16986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1A550D-B7EF-E0E4-76E5-7D25BD2E9BF7}"/>
              </a:ext>
            </a:extLst>
          </p:cNvPr>
          <p:cNvSpPr txBox="1"/>
          <p:nvPr/>
        </p:nvSpPr>
        <p:spPr>
          <a:xfrm>
            <a:off x="554181" y="5541818"/>
            <a:ext cx="4069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(1) Execute </a:t>
            </a:r>
            <a:r>
              <a:rPr lang="en-US" dirty="0" err="1"/>
              <a:t>nohup</a:t>
            </a:r>
            <a:r>
              <a:rPr lang="en-US" dirty="0"/>
              <a:t> bash </a:t>
            </a:r>
            <a:r>
              <a:rPr lang="en-US" dirty="0" err="1"/>
              <a:t>run_ensspin.sh</a:t>
            </a:r>
            <a:r>
              <a:rPr lang="en-US" dirty="0"/>
              <a:t> &amp;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73FDDA-A246-5235-0408-9504C16FDA8C}"/>
              </a:ext>
            </a:extLst>
          </p:cNvPr>
          <p:cNvSpPr txBox="1"/>
          <p:nvPr/>
        </p:nvSpPr>
        <p:spPr>
          <a:xfrm>
            <a:off x="6096000" y="5541818"/>
            <a:ext cx="595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(2) Once all runs complete, execute </a:t>
            </a:r>
            <a:r>
              <a:rPr lang="en-US" dirty="0" err="1"/>
              <a:t>nohup</a:t>
            </a:r>
            <a:r>
              <a:rPr lang="en-US" dirty="0"/>
              <a:t> bash </a:t>
            </a:r>
            <a:r>
              <a:rPr lang="en-US" dirty="0" err="1"/>
              <a:t>run_ens.sh</a:t>
            </a:r>
            <a:r>
              <a:rPr lang="en-US" dirty="0"/>
              <a:t> &amp;</a:t>
            </a:r>
          </a:p>
        </p:txBody>
      </p:sp>
    </p:spTree>
    <p:extLst>
      <p:ext uri="{BB962C8B-B14F-4D97-AF65-F5344CB8AC3E}">
        <p14:creationId xmlns:p14="http://schemas.microsoft.com/office/powerpoint/2010/main" val="1946808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17460-CADF-6E7C-F2F3-40CBC33AC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4"/>
            <a:ext cx="3832413" cy="5991225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CHEEREIO</a:t>
            </a:r>
            <a:r>
              <a:rPr lang="en-US" dirty="0"/>
              <a:t> runtime: behind the scenes</a:t>
            </a:r>
          </a:p>
        </p:txBody>
      </p:sp>
      <p:pic>
        <p:nvPicPr>
          <p:cNvPr id="8" name="Content Placeholder 7" descr="A diagram of a work flow&#10;&#10;Description automatically generated">
            <a:extLst>
              <a:ext uri="{FF2B5EF4-FFF2-40B4-BE49-F238E27FC236}">
                <a16:creationId xmlns:a16="http://schemas.microsoft.com/office/drawing/2014/main" id="{971DFEFB-0A05-56A0-8530-9C1E142F2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2413" y="11227"/>
            <a:ext cx="8359588" cy="634512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1D47B-9714-7F3F-ECF2-0AF4B00F3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FF4CB-80AA-58E7-F67B-021AF4F4E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941CD-CC80-C756-61AC-12EFC911D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8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AA65-527D-6E5B-2743-26F9F594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14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Run time</a:t>
            </a:r>
            <a:r>
              <a:rPr lang="en-US" dirty="0"/>
              <a:t>: checking ensemble progress, duplication, and backup restoration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1590A-EE07-3156-E141-2ACD2D6B0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427" b="-20152"/>
          <a:stretch/>
        </p:blipFill>
        <p:spPr>
          <a:xfrm>
            <a:off x="240875" y="2352842"/>
            <a:ext cx="11951125" cy="1288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E3053-E10E-F077-D5BB-10969F153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18" t="15392"/>
          <a:stretch/>
        </p:blipFill>
        <p:spPr>
          <a:xfrm>
            <a:off x="102330" y="3512150"/>
            <a:ext cx="11471653" cy="113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25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9D8B-701D-BA04-880A-E8E141C5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E1228-0299-4984-31BF-4E0B29E08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Introduction to ensemble data assimilation and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Installing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  <a:r>
              <a:rPr lang="en-US" dirty="0">
                <a:solidFill>
                  <a:schemeClr val="bg2"/>
                </a:solidFill>
              </a:rPr>
              <a:t> and building your first ensemble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Selecting or adding observation operators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2"/>
                </a:solidFill>
              </a:rPr>
              <a:t>Running and debugging </a:t>
            </a:r>
            <a:r>
              <a:rPr lang="en-US" b="1" dirty="0">
                <a:solidFill>
                  <a:schemeClr val="bg2"/>
                </a:solidFill>
              </a:rPr>
              <a:t>CHEEREIO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Postprocessing and data analysis tools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81FBD-EC74-489A-845D-3440D570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02686-11B7-2D16-DD81-1A39C7D88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DE52A-8972-6EA4-FD75-B642E233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05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FE550-B4D6-6BBE-AC92-39448BB27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40" y="-88420"/>
            <a:ext cx="11106150" cy="1325563"/>
          </a:xfrm>
        </p:spPr>
        <p:txBody>
          <a:bodyPr/>
          <a:lstStyle/>
          <a:p>
            <a:r>
              <a:rPr lang="en-US" dirty="0"/>
              <a:t>The bottom-up method of emissions estimation</a:t>
            </a:r>
          </a:p>
        </p:txBody>
      </p:sp>
      <p:pic>
        <p:nvPicPr>
          <p:cNvPr id="4" name="Graphic 3" descr="Factory outline">
            <a:extLst>
              <a:ext uri="{FF2B5EF4-FFF2-40B4-BE49-F238E27FC236}">
                <a16:creationId xmlns:a16="http://schemas.microsoft.com/office/drawing/2014/main" id="{B9CA84DE-A4CE-4A47-2CEA-5EDAD6B30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8063" y="1410493"/>
            <a:ext cx="2003426" cy="2003426"/>
          </a:xfrm>
          <a:prstGeom prst="rect">
            <a:avLst/>
          </a:prstGeom>
        </p:spPr>
      </p:pic>
      <p:pic>
        <p:nvPicPr>
          <p:cNvPr id="6" name="Graphic 5" descr="High voltage with solid fill">
            <a:extLst>
              <a:ext uri="{FF2B5EF4-FFF2-40B4-BE49-F238E27FC236}">
                <a16:creationId xmlns:a16="http://schemas.microsoft.com/office/drawing/2014/main" id="{7CF1EC4A-8388-B71A-8C3C-2E0B0EFCA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74865" y="1543329"/>
            <a:ext cx="1547812" cy="1547812"/>
          </a:xfrm>
          <a:prstGeom prst="rect">
            <a:avLst/>
          </a:prstGeom>
        </p:spPr>
      </p:pic>
      <p:pic>
        <p:nvPicPr>
          <p:cNvPr id="8" name="Graphic 7" descr="Car with solid fill">
            <a:extLst>
              <a:ext uri="{FF2B5EF4-FFF2-40B4-BE49-F238E27FC236}">
                <a16:creationId xmlns:a16="http://schemas.microsoft.com/office/drawing/2014/main" id="{35427EA8-E45D-E841-87A6-884CC0A72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92375" y="3622674"/>
            <a:ext cx="1631951" cy="1631951"/>
          </a:xfrm>
          <a:prstGeom prst="rect">
            <a:avLst/>
          </a:prstGeom>
        </p:spPr>
      </p:pic>
      <p:pic>
        <p:nvPicPr>
          <p:cNvPr id="10" name="Graphic 9" descr="Road with solid fill">
            <a:extLst>
              <a:ext uri="{FF2B5EF4-FFF2-40B4-BE49-F238E27FC236}">
                <a16:creationId xmlns:a16="http://schemas.microsoft.com/office/drawing/2014/main" id="{1636C1E3-BF89-FEE9-1245-D6322CD352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22515" y="3737472"/>
            <a:ext cx="1300162" cy="13001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E335B2-B47C-BA6E-39B1-6D369D789071}"/>
              </a:ext>
            </a:extLst>
          </p:cNvPr>
          <p:cNvSpPr txBox="1"/>
          <p:nvPr/>
        </p:nvSpPr>
        <p:spPr>
          <a:xfrm>
            <a:off x="1814513" y="962026"/>
            <a:ext cx="2600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Emissions factor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297BF0-ADE9-0A56-62A7-88EA1B4E8BBB}"/>
              </a:ext>
            </a:extLst>
          </p:cNvPr>
          <p:cNvSpPr txBox="1"/>
          <p:nvPr/>
        </p:nvSpPr>
        <p:spPr>
          <a:xfrm>
            <a:off x="2019279" y="3229253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Fuel type, scrubbers, etc.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4AF5A3-9652-5F88-E272-655FE2972C68}"/>
              </a:ext>
            </a:extLst>
          </p:cNvPr>
          <p:cNvSpPr txBox="1"/>
          <p:nvPr/>
        </p:nvSpPr>
        <p:spPr>
          <a:xfrm>
            <a:off x="2613696" y="4887433"/>
            <a:ext cx="133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Vehicle type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B42271-B058-31C8-91FE-89728B9240A5}"/>
              </a:ext>
            </a:extLst>
          </p:cNvPr>
          <p:cNvSpPr txBox="1"/>
          <p:nvPr/>
        </p:nvSpPr>
        <p:spPr>
          <a:xfrm>
            <a:off x="5669239" y="5037634"/>
            <a:ext cx="180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Distance traveled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FF01E9-14D1-1250-10B8-5EF6CAAD64EA}"/>
              </a:ext>
            </a:extLst>
          </p:cNvPr>
          <p:cNvSpPr txBox="1"/>
          <p:nvPr/>
        </p:nvSpPr>
        <p:spPr>
          <a:xfrm>
            <a:off x="5458673" y="3091141"/>
            <a:ext cx="219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Amount of electricity generated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0DA433-BE08-92C8-F2F0-E915C7BF239A}"/>
              </a:ext>
            </a:extLst>
          </p:cNvPr>
          <p:cNvSpPr txBox="1"/>
          <p:nvPr/>
        </p:nvSpPr>
        <p:spPr>
          <a:xfrm>
            <a:off x="5396367" y="989946"/>
            <a:ext cx="2104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Activity level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783892-B7DE-C28E-9E96-92B5E76C4C18}"/>
              </a:ext>
            </a:extLst>
          </p:cNvPr>
          <p:cNvSpPr txBox="1"/>
          <p:nvPr/>
        </p:nvSpPr>
        <p:spPr>
          <a:xfrm>
            <a:off x="4617417" y="962026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61FF7C-946E-4C0A-44D2-6E58083AAF44}"/>
              </a:ext>
            </a:extLst>
          </p:cNvPr>
          <p:cNvSpPr txBox="1"/>
          <p:nvPr/>
        </p:nvSpPr>
        <p:spPr>
          <a:xfrm>
            <a:off x="7930348" y="97783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98F856-2850-D280-8903-9406C606A77A}"/>
              </a:ext>
            </a:extLst>
          </p:cNvPr>
          <p:cNvSpPr txBox="1"/>
          <p:nvPr/>
        </p:nvSpPr>
        <p:spPr>
          <a:xfrm>
            <a:off x="9051620" y="977830"/>
            <a:ext cx="1640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Emissions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88091A-4862-5C1E-30A8-01C303ED9628}"/>
              </a:ext>
            </a:extLst>
          </p:cNvPr>
          <p:cNvSpPr txBox="1"/>
          <p:nvPr/>
        </p:nvSpPr>
        <p:spPr>
          <a:xfrm>
            <a:off x="8772336" y="2154034"/>
            <a:ext cx="2198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Emissions from </a:t>
            </a:r>
            <a:r>
              <a:rPr lang="en-US" sz="2400" b="1" i="1" dirty="0">
                <a:solidFill>
                  <a:schemeClr val="accent4"/>
                </a:solidFill>
              </a:rPr>
              <a:t>electricity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DFAFB5-F853-A52A-C1A6-D29E6781C865}"/>
              </a:ext>
            </a:extLst>
          </p:cNvPr>
          <p:cNvSpPr txBox="1"/>
          <p:nvPr/>
        </p:nvSpPr>
        <p:spPr>
          <a:xfrm>
            <a:off x="8896161" y="4007347"/>
            <a:ext cx="2198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Emissions from </a:t>
            </a:r>
            <a:r>
              <a:rPr lang="en-US" sz="2400" b="1" i="1" dirty="0">
                <a:solidFill>
                  <a:schemeClr val="accent6"/>
                </a:solidFill>
              </a:rPr>
              <a:t>transportation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5DE982-0502-C9E2-F214-7E5F443BB593}"/>
              </a:ext>
            </a:extLst>
          </p:cNvPr>
          <p:cNvSpPr txBox="1"/>
          <p:nvPr/>
        </p:nvSpPr>
        <p:spPr>
          <a:xfrm>
            <a:off x="4745039" y="2287589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9C0C43-99ED-1073-21FF-8CC7E43A7445}"/>
              </a:ext>
            </a:extLst>
          </p:cNvPr>
          <p:cNvSpPr txBox="1"/>
          <p:nvPr/>
        </p:nvSpPr>
        <p:spPr>
          <a:xfrm>
            <a:off x="4792305" y="4177039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38333C-8866-629C-27FE-091E791BAA74}"/>
              </a:ext>
            </a:extLst>
          </p:cNvPr>
          <p:cNvSpPr txBox="1"/>
          <p:nvPr/>
        </p:nvSpPr>
        <p:spPr>
          <a:xfrm>
            <a:off x="7983038" y="228758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560E9-9D38-A2DF-E2E2-7764506BC11B}"/>
              </a:ext>
            </a:extLst>
          </p:cNvPr>
          <p:cNvSpPr txBox="1"/>
          <p:nvPr/>
        </p:nvSpPr>
        <p:spPr>
          <a:xfrm>
            <a:off x="8003111" y="413665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=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AE8B93A-3710-A23C-E95D-A1533AA71E95}"/>
              </a:ext>
            </a:extLst>
          </p:cNvPr>
          <p:cNvSpPr txBox="1"/>
          <p:nvPr/>
        </p:nvSpPr>
        <p:spPr>
          <a:xfrm>
            <a:off x="9689614" y="322925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07748D-312B-59F4-BBEF-FF790BF739BF}"/>
              </a:ext>
            </a:extLst>
          </p:cNvPr>
          <p:cNvSpPr txBox="1"/>
          <p:nvPr/>
        </p:nvSpPr>
        <p:spPr>
          <a:xfrm>
            <a:off x="9871715" y="481663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149C61-4370-E914-1000-EFB73DB31B3E}"/>
              </a:ext>
            </a:extLst>
          </p:cNvPr>
          <p:cNvSpPr txBox="1"/>
          <p:nvPr/>
        </p:nvSpPr>
        <p:spPr>
          <a:xfrm>
            <a:off x="8050422" y="5322348"/>
            <a:ext cx="4006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Emissions from other sectors  </a:t>
            </a:r>
          </a:p>
          <a:p>
            <a:pPr algn="ctr"/>
            <a:r>
              <a:rPr lang="en-US" sz="2400" b="1" dirty="0"/>
              <a:t>=</a:t>
            </a:r>
          </a:p>
          <a:p>
            <a:pPr algn="ctr"/>
            <a:r>
              <a:rPr lang="en-US" sz="2400" b="1" dirty="0"/>
              <a:t> Total emissions</a:t>
            </a:r>
            <a:endParaRPr lang="en-US" sz="2400" b="1" i="1" dirty="0">
              <a:solidFill>
                <a:schemeClr val="accent6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6D5756A-F00D-019E-A159-9771809DC3CC}"/>
              </a:ext>
            </a:extLst>
          </p:cNvPr>
          <p:cNvSpPr/>
          <p:nvPr/>
        </p:nvSpPr>
        <p:spPr>
          <a:xfrm>
            <a:off x="476729" y="5789459"/>
            <a:ext cx="66723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Bottom-up emissions are necessary but imperfect. </a:t>
            </a:r>
          </a:p>
          <a:p>
            <a:pPr algn="ctr"/>
            <a:r>
              <a:rPr lang="en-US" sz="2400" dirty="0"/>
              <a:t>Observations can help quantify missing sources.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2771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1" grpId="0"/>
      <p:bldP spid="23" grpId="0"/>
      <p:bldP spid="25" grpId="0"/>
      <p:bldP spid="26" grpId="0"/>
      <p:bldP spid="27" grpId="0"/>
      <p:bldP spid="28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1F1ED-EC9D-39E9-93E3-A283625E6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Postprocessing</a:t>
            </a:r>
            <a:r>
              <a:rPr lang="en-US" dirty="0"/>
              <a:t>: ensemble snapshots and full postprocessing suite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3F0EB-8B92-B31B-03A9-CA45E9436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19336-62BA-EC60-00AD-AD7368182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C3F37-7EC5-5A1E-3635-C9FB0A3C0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40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31FCCC-CACE-E7EA-3FBA-1F3CDFC2816A}"/>
              </a:ext>
            </a:extLst>
          </p:cNvPr>
          <p:cNvSpPr txBox="1"/>
          <p:nvPr/>
        </p:nvSpPr>
        <p:spPr>
          <a:xfrm>
            <a:off x="3378936" y="1801011"/>
            <a:ext cx="5765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While CHEEREIO is running</a:t>
            </a:r>
          </a:p>
          <a:p>
            <a:pPr algn="ctr"/>
            <a:r>
              <a:rPr lang="en-US" dirty="0"/>
              <a:t>Get super-fast view of ensemble status with </a:t>
            </a:r>
            <a:r>
              <a:rPr lang="en-US" b="1" dirty="0" err="1">
                <a:solidFill>
                  <a:srgbClr val="FF0000"/>
                </a:solidFill>
              </a:rPr>
              <a:t>snapshot.sh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8BB5AA-B577-783E-63EE-8B71A18CE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5" y="2618923"/>
            <a:ext cx="12138155" cy="9233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5884B7-CAF9-5925-BB7C-D7484BBB6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617"/>
          <a:stretch/>
        </p:blipFill>
        <p:spPr>
          <a:xfrm>
            <a:off x="152400" y="3745672"/>
            <a:ext cx="7772400" cy="26106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59ACB1-EC85-F4AF-69DB-01E193690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473" y="3510483"/>
            <a:ext cx="3893127" cy="259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043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1F1ED-EC9D-39E9-93E3-A283625E6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Postprocessing</a:t>
            </a:r>
            <a:r>
              <a:rPr lang="en-US" dirty="0"/>
              <a:t>: ensemble snapshots and full postprocessing suite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3F0EB-8B92-B31B-03A9-CA45E9436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19336-62BA-EC60-00AD-AD7368182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C3F37-7EC5-5A1E-3635-C9FB0A3C0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41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C2C6B-0DC6-8246-E328-4530B220F7FF}"/>
              </a:ext>
            </a:extLst>
          </p:cNvPr>
          <p:cNvSpPr txBox="1"/>
          <p:nvPr/>
        </p:nvSpPr>
        <p:spPr>
          <a:xfrm>
            <a:off x="2040082" y="1761685"/>
            <a:ext cx="8111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After CHEEREIO completes</a:t>
            </a:r>
          </a:p>
          <a:p>
            <a:pPr algn="ctr"/>
            <a:r>
              <a:rPr lang="en-US" dirty="0"/>
              <a:t>Get complete set of postprocessing files with </a:t>
            </a:r>
            <a:r>
              <a:rPr lang="en-US" b="1" dirty="0" err="1">
                <a:solidFill>
                  <a:srgbClr val="FF0000"/>
                </a:solidFill>
              </a:rPr>
              <a:t>postprocess.batch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5F2BAA-FD9F-07B1-C330-8FFF48D17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61273"/>
            <a:ext cx="6296891" cy="37950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35C63A-BA70-CB8B-4B60-F5B875278463}"/>
              </a:ext>
            </a:extLst>
          </p:cNvPr>
          <p:cNvSpPr txBox="1"/>
          <p:nvPr/>
        </p:nvSpPr>
        <p:spPr>
          <a:xfrm>
            <a:off x="7976560" y="2810706"/>
            <a:ext cx="3466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Total posterior methane emissions </a:t>
            </a:r>
          </a:p>
          <a:p>
            <a:pPr algn="ctr"/>
            <a:r>
              <a:rPr lang="en-US" dirty="0"/>
              <a:t>January through May 2019</a:t>
            </a:r>
          </a:p>
        </p:txBody>
      </p:sp>
      <p:pic>
        <p:nvPicPr>
          <p:cNvPr id="13" name="Picture 12" descr="A map of the world&#10;&#10;Description automatically generated">
            <a:extLst>
              <a:ext uri="{FF2B5EF4-FFF2-40B4-BE49-F238E27FC236}">
                <a16:creationId xmlns:a16="http://schemas.microsoft.com/office/drawing/2014/main" id="{124A9CD5-AF9C-F005-48B5-1155DB679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59" t="4639" b="47000"/>
          <a:stretch/>
        </p:blipFill>
        <p:spPr>
          <a:xfrm>
            <a:off x="7449123" y="3419292"/>
            <a:ext cx="4742877" cy="221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443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9B867-AAE7-B4B8-D84F-92E9EF2D3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025F1-CAB4-259E-CC8D-D21AABD50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74A77-EC86-D32B-72C4-3B5394156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42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C521B0-F2F2-4E11-98BB-4D5DAB2922EA}"/>
              </a:ext>
            </a:extLst>
          </p:cNvPr>
          <p:cNvSpPr txBox="1">
            <a:spLocks/>
          </p:cNvSpPr>
          <p:nvPr/>
        </p:nvSpPr>
        <p:spPr>
          <a:xfrm>
            <a:off x="203200" y="1498744"/>
            <a:ext cx="4114800" cy="3860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035929-1891-DF95-6382-2AA3E04F2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0" y="460375"/>
            <a:ext cx="7670800" cy="5880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F0C8EA-3446-D0BE-83D9-BB40A0DE9CFD}"/>
              </a:ext>
            </a:extLst>
          </p:cNvPr>
          <p:cNvSpPr txBox="1"/>
          <p:nvPr/>
        </p:nvSpPr>
        <p:spPr>
          <a:xfrm>
            <a:off x="391391" y="4888306"/>
            <a:ext cx="3190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Hemco</a:t>
            </a:r>
            <a:r>
              <a:rPr lang="en-US" b="1" dirty="0"/>
              <a:t> output </a:t>
            </a:r>
            <a:r>
              <a:rPr lang="en-US" dirty="0"/>
              <a:t>(full emissions, scale factors applied) follows same conventions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85C837B-E15E-24BC-60F1-74C98227E407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4114800" cy="3860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Postprocessing</a:t>
            </a:r>
            <a:r>
              <a:rPr lang="en-US" dirty="0"/>
              <a:t>: emissions scaling factors</a:t>
            </a:r>
          </a:p>
        </p:txBody>
      </p:sp>
    </p:spTree>
    <p:extLst>
      <p:ext uri="{BB962C8B-B14F-4D97-AF65-F5344CB8AC3E}">
        <p14:creationId xmlns:p14="http://schemas.microsoft.com/office/powerpoint/2010/main" val="4070177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9B867-AAE7-B4B8-D84F-92E9EF2D3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025F1-CAB4-259E-CC8D-D21AABD50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74A77-EC86-D32B-72C4-3B5394156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43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C521B0-F2F2-4E11-98BB-4D5DAB2922EA}"/>
              </a:ext>
            </a:extLst>
          </p:cNvPr>
          <p:cNvSpPr txBox="1">
            <a:spLocks/>
          </p:cNvSpPr>
          <p:nvPr/>
        </p:nvSpPr>
        <p:spPr>
          <a:xfrm>
            <a:off x="0" y="-794184"/>
            <a:ext cx="4987636" cy="3860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Postprocessing</a:t>
            </a:r>
            <a:r>
              <a:rPr lang="en-US" dirty="0"/>
              <a:t>: </a:t>
            </a:r>
            <a:r>
              <a:rPr lang="en-US" dirty="0" err="1"/>
              <a:t>bigY</a:t>
            </a:r>
            <a:r>
              <a:rPr lang="en-US" dirty="0"/>
              <a:t>, or observation operator raw output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EBEFDA-09C0-EF6B-D447-67F5E3483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343" y="712727"/>
            <a:ext cx="6307232" cy="614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27D08D-8244-9DDF-8F97-D8A9C94BC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922"/>
          <a:stretch/>
        </p:blipFill>
        <p:spPr>
          <a:xfrm>
            <a:off x="260424" y="3066327"/>
            <a:ext cx="11671151" cy="24801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3A3EEA-49AF-4C4F-48EE-7F9FB3C2600B}"/>
              </a:ext>
            </a:extLst>
          </p:cNvPr>
          <p:cNvSpPr txBox="1"/>
          <p:nvPr/>
        </p:nvSpPr>
        <p:spPr>
          <a:xfrm>
            <a:off x="3581400" y="2529487"/>
            <a:ext cx="632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Entries for every assimilation period</a:t>
            </a:r>
          </a:p>
        </p:txBody>
      </p:sp>
    </p:spTree>
    <p:extLst>
      <p:ext uri="{BB962C8B-B14F-4D97-AF65-F5344CB8AC3E}">
        <p14:creationId xmlns:p14="http://schemas.microsoft.com/office/powerpoint/2010/main" val="30538825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9B867-AAE7-B4B8-D84F-92E9EF2D3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025F1-CAB4-259E-CC8D-D21AABD50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74A77-EC86-D32B-72C4-3B5394156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44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C521B0-F2F2-4E11-98BB-4D5DAB2922EA}"/>
              </a:ext>
            </a:extLst>
          </p:cNvPr>
          <p:cNvSpPr txBox="1">
            <a:spLocks/>
          </p:cNvSpPr>
          <p:nvPr/>
        </p:nvSpPr>
        <p:spPr>
          <a:xfrm>
            <a:off x="0" y="-794184"/>
            <a:ext cx="4987636" cy="3860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Postprocessing</a:t>
            </a:r>
            <a:r>
              <a:rPr lang="en-US" dirty="0"/>
              <a:t>: </a:t>
            </a:r>
            <a:r>
              <a:rPr lang="en-US" dirty="0" err="1"/>
              <a:t>bigY</a:t>
            </a:r>
            <a:r>
              <a:rPr lang="en-US" dirty="0"/>
              <a:t>, or observation operator raw output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EBEFDA-09C0-EF6B-D447-67F5E3483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126" y="205873"/>
            <a:ext cx="6307232" cy="614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281DD0-FFDF-6E5D-ABB4-04208319C6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82" b="1"/>
          <a:stretch/>
        </p:blipFill>
        <p:spPr>
          <a:xfrm>
            <a:off x="186239" y="3092771"/>
            <a:ext cx="11819522" cy="2886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E78F36-B9D1-640B-9DC9-D8DB4E2AE61F}"/>
              </a:ext>
            </a:extLst>
          </p:cNvPr>
          <p:cNvSpPr txBox="1"/>
          <p:nvPr/>
        </p:nvSpPr>
        <p:spPr>
          <a:xfrm>
            <a:off x="3433178" y="2257965"/>
            <a:ext cx="6112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For every date, a table of each ensemble mapped to observations, along with geospatial data and metadata</a:t>
            </a:r>
          </a:p>
        </p:txBody>
      </p:sp>
    </p:spTree>
    <p:extLst>
      <p:ext uri="{BB962C8B-B14F-4D97-AF65-F5344CB8AC3E}">
        <p14:creationId xmlns:p14="http://schemas.microsoft.com/office/powerpoint/2010/main" val="28299996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9B867-AAE7-B4B8-D84F-92E9EF2D3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025F1-CAB4-259E-CC8D-D21AABD50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74A77-EC86-D32B-72C4-3B5394156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45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C521B0-F2F2-4E11-98BB-4D5DAB2922EA}"/>
              </a:ext>
            </a:extLst>
          </p:cNvPr>
          <p:cNvSpPr txBox="1">
            <a:spLocks/>
          </p:cNvSpPr>
          <p:nvPr/>
        </p:nvSpPr>
        <p:spPr>
          <a:xfrm>
            <a:off x="0" y="-794184"/>
            <a:ext cx="4987636" cy="3860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Postprocessing</a:t>
            </a:r>
            <a:r>
              <a:rPr lang="en-US" dirty="0"/>
              <a:t>: </a:t>
            </a:r>
            <a:r>
              <a:rPr lang="en-US" dirty="0" err="1"/>
              <a:t>bigY</a:t>
            </a:r>
            <a:r>
              <a:rPr lang="en-US" dirty="0"/>
              <a:t>, or observation operator raw output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DDD4B6-D35D-2599-74E2-8C1093B064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603"/>
          <a:stretch/>
        </p:blipFill>
        <p:spPr>
          <a:xfrm>
            <a:off x="266555" y="2215857"/>
            <a:ext cx="5163025" cy="3683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B93899-D3EF-2033-A40B-F02468523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23"/>
          <a:stretch/>
        </p:blipFill>
        <p:spPr>
          <a:xfrm>
            <a:off x="6573787" y="2194421"/>
            <a:ext cx="5618213" cy="37047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7DE7A6-22A5-05AA-D3CD-71A47F513EC3}"/>
              </a:ext>
            </a:extLst>
          </p:cNvPr>
          <p:cNvSpPr txBox="1"/>
          <p:nvPr/>
        </p:nvSpPr>
        <p:spPr>
          <a:xfrm>
            <a:off x="6096000" y="346363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960CFC-BAA6-3D2A-2EDB-3DD2AA015164}"/>
              </a:ext>
            </a:extLst>
          </p:cNvPr>
          <p:cNvSpPr txBox="1"/>
          <p:nvPr/>
        </p:nvSpPr>
        <p:spPr>
          <a:xfrm>
            <a:off x="5554297" y="635687"/>
            <a:ext cx="6112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For every date, a table of each ensemble mapped to observations, along with geospatial data and metadata</a:t>
            </a:r>
          </a:p>
        </p:txBody>
      </p:sp>
    </p:spTree>
    <p:extLst>
      <p:ext uri="{BB962C8B-B14F-4D97-AF65-F5344CB8AC3E}">
        <p14:creationId xmlns:p14="http://schemas.microsoft.com/office/powerpoint/2010/main" val="30776316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9B867-AAE7-B4B8-D84F-92E9EF2D3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025F1-CAB4-259E-CC8D-D21AABD50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74A77-EC86-D32B-72C4-3B5394156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46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C521B0-F2F2-4E11-98BB-4D5DAB2922EA}"/>
              </a:ext>
            </a:extLst>
          </p:cNvPr>
          <p:cNvSpPr txBox="1">
            <a:spLocks/>
          </p:cNvSpPr>
          <p:nvPr/>
        </p:nvSpPr>
        <p:spPr>
          <a:xfrm>
            <a:off x="179691" y="-6782"/>
            <a:ext cx="11832618" cy="1389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Postprocessing</a:t>
            </a:r>
            <a:r>
              <a:rPr lang="en-US" dirty="0"/>
              <a:t>: </a:t>
            </a:r>
            <a:r>
              <a:rPr lang="en-US" dirty="0" err="1"/>
              <a:t>bigY</a:t>
            </a:r>
            <a:r>
              <a:rPr lang="en-US" dirty="0"/>
              <a:t> gridded for plotting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D6CB37-6C2B-8939-E1A3-3AEE4D2D4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20" y="1383147"/>
            <a:ext cx="11251560" cy="7874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5A523-FBFC-F1A7-F8EA-DFE3332475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61961" b="-3607"/>
          <a:stretch/>
        </p:blipFill>
        <p:spPr>
          <a:xfrm>
            <a:off x="470220" y="2261320"/>
            <a:ext cx="8140380" cy="7631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A5162D-8097-B1AA-40CA-762A4CCF4D27}"/>
              </a:ext>
            </a:extLst>
          </p:cNvPr>
          <p:cNvSpPr txBox="1"/>
          <p:nvPr/>
        </p:nvSpPr>
        <p:spPr>
          <a:xfrm>
            <a:off x="3449782" y="3148380"/>
            <a:ext cx="2202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GC ensemble mean, mapped to operator, gridded (</a:t>
            </a:r>
            <a:r>
              <a:rPr lang="en-US" dirty="0" err="1"/>
              <a:t>time,lat,lon</a:t>
            </a:r>
            <a:r>
              <a:rPr lang="en-US" dirty="0"/>
              <a:t>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A57000-EF36-222B-C18C-732CB933B1F2}"/>
              </a:ext>
            </a:extLst>
          </p:cNvPr>
          <p:cNvSpPr txBox="1"/>
          <p:nvPr/>
        </p:nvSpPr>
        <p:spPr>
          <a:xfrm>
            <a:off x="5774621" y="3151135"/>
            <a:ext cx="1946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Observations, averaged to GC grid (</a:t>
            </a:r>
            <a:r>
              <a:rPr lang="en-US" dirty="0" err="1"/>
              <a:t>time,lat,lon</a:t>
            </a:r>
            <a:r>
              <a:rPr lang="en-US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B5D5CA-78DC-EA42-018E-FCAF70A92587}"/>
              </a:ext>
            </a:extLst>
          </p:cNvPr>
          <p:cNvSpPr txBox="1"/>
          <p:nvPr/>
        </p:nvSpPr>
        <p:spPr>
          <a:xfrm>
            <a:off x="8731826" y="3098813"/>
            <a:ext cx="2500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Control GC simulation, no assimilation (</a:t>
            </a:r>
            <a:r>
              <a:rPr lang="en-US" dirty="0" err="1"/>
              <a:t>time,lat,lon</a:t>
            </a:r>
            <a:r>
              <a:rPr lang="en-US" dirty="0"/>
              <a:t>)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A74B21-6CC3-6C2F-6F6D-D739DFCEC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163" t="1" r="550" b="-5338"/>
          <a:stretch/>
        </p:blipFill>
        <p:spPr>
          <a:xfrm>
            <a:off x="9095509" y="2254940"/>
            <a:ext cx="1773381" cy="7759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01A5C1-56B6-0580-2BF6-FAD5DAF40EB6}"/>
              </a:ext>
            </a:extLst>
          </p:cNvPr>
          <p:cNvSpPr txBox="1"/>
          <p:nvPr/>
        </p:nvSpPr>
        <p:spPr>
          <a:xfrm>
            <a:off x="7879565" y="2571394"/>
            <a:ext cx="194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…</a:t>
            </a:r>
          </a:p>
        </p:txBody>
      </p:sp>
      <p:pic>
        <p:nvPicPr>
          <p:cNvPr id="25" name="Picture 24" descr="A comparison of different colored maps&#10;&#10;Description automatically generated with medium confidence">
            <a:extLst>
              <a:ext uri="{FF2B5EF4-FFF2-40B4-BE49-F238E27FC236}">
                <a16:creationId xmlns:a16="http://schemas.microsoft.com/office/drawing/2014/main" id="{1771DC1C-044B-1789-AD20-D0E982504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144" y="4248170"/>
            <a:ext cx="7772400" cy="1948882"/>
          </a:xfrm>
          <a:prstGeom prst="rect">
            <a:avLst/>
          </a:prstGeom>
        </p:spPr>
      </p:pic>
      <p:sp>
        <p:nvSpPr>
          <p:cNvPr id="26" name="Up Arrow 25">
            <a:extLst>
              <a:ext uri="{FF2B5EF4-FFF2-40B4-BE49-F238E27FC236}">
                <a16:creationId xmlns:a16="http://schemas.microsoft.com/office/drawing/2014/main" id="{21778E9B-450C-AC92-9C3C-356043D3E72E}"/>
              </a:ext>
            </a:extLst>
          </p:cNvPr>
          <p:cNvSpPr/>
          <p:nvPr/>
        </p:nvSpPr>
        <p:spPr>
          <a:xfrm>
            <a:off x="4862945" y="2940726"/>
            <a:ext cx="581891" cy="20765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 Arrow 26">
            <a:extLst>
              <a:ext uri="{FF2B5EF4-FFF2-40B4-BE49-F238E27FC236}">
                <a16:creationId xmlns:a16="http://schemas.microsoft.com/office/drawing/2014/main" id="{A4729076-4FD5-AB36-0FE1-287DBD0008BA}"/>
              </a:ext>
            </a:extLst>
          </p:cNvPr>
          <p:cNvSpPr/>
          <p:nvPr/>
        </p:nvSpPr>
        <p:spPr>
          <a:xfrm>
            <a:off x="6402902" y="2959078"/>
            <a:ext cx="581891" cy="20765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>
            <a:extLst>
              <a:ext uri="{FF2B5EF4-FFF2-40B4-BE49-F238E27FC236}">
                <a16:creationId xmlns:a16="http://schemas.microsoft.com/office/drawing/2014/main" id="{13E04783-D9E3-BF28-A8FB-D72726BEBD73}"/>
              </a:ext>
            </a:extLst>
          </p:cNvPr>
          <p:cNvSpPr/>
          <p:nvPr/>
        </p:nvSpPr>
        <p:spPr>
          <a:xfrm>
            <a:off x="9611590" y="2927039"/>
            <a:ext cx="581891" cy="207654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677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4B2DEC6-992C-7C4B-A04B-838E7AA1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64" y="4956642"/>
            <a:ext cx="2080068" cy="184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E470616C-47E9-B648-A0CF-411F60D97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6150" y="5245924"/>
            <a:ext cx="1357986" cy="1559667"/>
          </a:xfrm>
          <a:prstGeom prst="rect">
            <a:avLst/>
          </a:prstGeom>
        </p:spPr>
      </p:pic>
      <p:pic>
        <p:nvPicPr>
          <p:cNvPr id="5" name="Picture 4" descr="A yellow circle with black text&#10;&#10;Description automatically generated">
            <a:extLst>
              <a:ext uri="{FF2B5EF4-FFF2-40B4-BE49-F238E27FC236}">
                <a16:creationId xmlns:a16="http://schemas.microsoft.com/office/drawing/2014/main" id="{D8C9DBE2-2BC3-F302-44B6-076AE64DF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870" y="5184626"/>
            <a:ext cx="2100258" cy="1682262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F83440BD-D68A-82F0-156F-DD46DA61F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864" y="196242"/>
            <a:ext cx="11956272" cy="4644699"/>
          </a:xfrm>
        </p:spPr>
        <p:txBody>
          <a:bodyPr>
            <a:normAutofit/>
          </a:bodyPr>
          <a:lstStyle/>
          <a:p>
            <a:pPr algn="l"/>
            <a:r>
              <a:rPr lang="en-US" sz="4800" b="1" kern="0" dirty="0">
                <a:solidFill>
                  <a:schemeClr val="accent4"/>
                </a:solidFill>
                <a:effectLst/>
              </a:rPr>
              <a:t>Useful resources</a:t>
            </a:r>
          </a:p>
          <a:p>
            <a:pPr algn="l"/>
            <a:r>
              <a:rPr lang="en-US" b="1" dirty="0">
                <a:solidFill>
                  <a:srgbClr val="FFC000"/>
                </a:solidFill>
              </a:rPr>
              <a:t>CHEEREIO </a:t>
            </a:r>
            <a:r>
              <a:rPr lang="en-US" b="1" dirty="0"/>
              <a:t>paper</a:t>
            </a:r>
            <a:r>
              <a:rPr lang="en-US" dirty="0"/>
              <a:t>: </a:t>
            </a:r>
            <a:r>
              <a:rPr lang="en-US" dirty="0">
                <a:hlinkClick r:id="rId6"/>
              </a:rPr>
              <a:t>https://gmd.copernicus.org/articles/16/4793/2023/</a:t>
            </a:r>
            <a:r>
              <a:rPr lang="en-US" dirty="0"/>
              <a:t> </a:t>
            </a:r>
            <a:endParaRPr lang="en-US" b="1" dirty="0"/>
          </a:p>
          <a:p>
            <a:pPr algn="l"/>
            <a:r>
              <a:rPr lang="en-US" b="1" dirty="0">
                <a:solidFill>
                  <a:srgbClr val="FFC000"/>
                </a:solidFill>
              </a:rPr>
              <a:t>CHEEREIO</a:t>
            </a:r>
            <a:r>
              <a:rPr lang="en-US" dirty="0"/>
              <a:t> </a:t>
            </a:r>
            <a:r>
              <a:rPr lang="en-US" b="1" dirty="0"/>
              <a:t>website</a:t>
            </a:r>
            <a:r>
              <a:rPr lang="en-US" dirty="0"/>
              <a:t>: </a:t>
            </a:r>
            <a:r>
              <a:rPr lang="en-US" dirty="0">
                <a:hlinkClick r:id="rId7"/>
              </a:rPr>
              <a:t>https://cheereio.seas.harvard.edu</a:t>
            </a:r>
            <a:r>
              <a:rPr lang="en-US" dirty="0"/>
              <a:t> </a:t>
            </a:r>
          </a:p>
          <a:p>
            <a:pPr algn="l"/>
            <a:r>
              <a:rPr lang="en-US" b="1" dirty="0">
                <a:solidFill>
                  <a:srgbClr val="FFC000"/>
                </a:solidFill>
              </a:rPr>
              <a:t>CHEEREIO</a:t>
            </a:r>
            <a:r>
              <a:rPr lang="en-US" b="1" dirty="0"/>
              <a:t> documentation</a:t>
            </a:r>
            <a:r>
              <a:rPr lang="en-US" dirty="0"/>
              <a:t>: </a:t>
            </a:r>
            <a:r>
              <a:rPr lang="en-US" dirty="0">
                <a:hlinkClick r:id="rId8"/>
              </a:rPr>
              <a:t>https://cheereio.readthedocs.io</a:t>
            </a:r>
            <a:r>
              <a:rPr lang="en-US" dirty="0"/>
              <a:t> </a:t>
            </a:r>
          </a:p>
          <a:p>
            <a:pPr algn="l"/>
            <a:r>
              <a:rPr lang="en-US" b="1" dirty="0"/>
              <a:t>GEOS-Chem website</a:t>
            </a:r>
            <a:r>
              <a:rPr lang="en-US" dirty="0"/>
              <a:t>: </a:t>
            </a:r>
            <a:r>
              <a:rPr lang="en-US" dirty="0">
                <a:hlinkClick r:id="rId9"/>
              </a:rPr>
              <a:t>https://geoschem.github.io/</a:t>
            </a:r>
            <a:endParaRPr lang="en-US" dirty="0"/>
          </a:p>
          <a:p>
            <a:pPr algn="l"/>
            <a:r>
              <a:rPr lang="en-US" dirty="0"/>
              <a:t>Details on GEOS-Chem (and CHEEREIO) </a:t>
            </a:r>
            <a:r>
              <a:rPr lang="en-US" b="1" dirty="0"/>
              <a:t>software requirements</a:t>
            </a:r>
            <a:r>
              <a:rPr lang="en-US" dirty="0"/>
              <a:t>: </a:t>
            </a:r>
            <a:r>
              <a:rPr lang="en-US" dirty="0">
                <a:hlinkClick r:id="rId10"/>
              </a:rPr>
              <a:t>https://geos-chem.readthedocs.io/en/stable/getting-started/system-req-soft.html</a:t>
            </a:r>
            <a:r>
              <a:rPr lang="en-US" dirty="0"/>
              <a:t> </a:t>
            </a:r>
          </a:p>
          <a:p>
            <a:pPr algn="l"/>
            <a:endParaRPr lang="en-US" dirty="0"/>
          </a:p>
          <a:p>
            <a:pPr algn="l"/>
            <a:r>
              <a:rPr lang="en-US" b="1" dirty="0">
                <a:solidFill>
                  <a:srgbClr val="FFC000"/>
                </a:solidFill>
              </a:rPr>
              <a:t>I am here to help! </a:t>
            </a:r>
            <a:r>
              <a:rPr lang="en-US" dirty="0"/>
              <a:t>Ask any questions at </a:t>
            </a:r>
            <a:r>
              <a:rPr lang="en-US" dirty="0">
                <a:hlinkClick r:id="rId11"/>
              </a:rPr>
              <a:t>https://github.com/drewpendergrass/CHEEREIO/issues</a:t>
            </a:r>
            <a:r>
              <a:rPr lang="en-US" dirty="0"/>
              <a:t> (preferred) or by email: </a:t>
            </a:r>
            <a:r>
              <a:rPr lang="en-US" dirty="0">
                <a:hlinkClick r:id="rId12"/>
              </a:rPr>
              <a:t>pendergrass@g.harvard.edu</a:t>
            </a:r>
            <a:r>
              <a:rPr lang="en-US" dirty="0"/>
              <a:t>  </a:t>
            </a:r>
          </a:p>
          <a:p>
            <a:pPr algn="l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48512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C0D4A-EFC4-E44A-BE97-6A64FFAF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assimilation allows atmospheric models to incorporate observations</a:t>
            </a:r>
          </a:p>
        </p:txBody>
      </p:sp>
      <p:pic>
        <p:nvPicPr>
          <p:cNvPr id="1026" name="Picture 2" descr="Factory">
            <a:extLst>
              <a:ext uri="{FF2B5EF4-FFF2-40B4-BE49-F238E27FC236}">
                <a16:creationId xmlns:a16="http://schemas.microsoft.com/office/drawing/2014/main" id="{B841E007-B2CE-804D-B920-C852BA412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866" y="4793707"/>
            <a:ext cx="20574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Car Clipart Transparent Background, Download Free Car Clipart  Transparent Background png images, Free ClipArts on Clipart Library">
            <a:extLst>
              <a:ext uri="{FF2B5EF4-FFF2-40B4-BE49-F238E27FC236}">
                <a16:creationId xmlns:a16="http://schemas.microsoft.com/office/drawing/2014/main" id="{4E64D654-3CEF-364A-8D21-4AFA58BA9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60" y="5247885"/>
            <a:ext cx="941480" cy="49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hristmas tree Pine Clip art - forest clipart png download - 1280*896 -  Free Transparent Tree png Download. - Clip Art Library">
            <a:extLst>
              <a:ext uri="{FF2B5EF4-FFF2-40B4-BE49-F238E27FC236}">
                <a16:creationId xmlns:a16="http://schemas.microsoft.com/office/drawing/2014/main" id="{F73BEBEF-12FC-114F-AE11-35015B69F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7" y="4469054"/>
            <a:ext cx="2617787" cy="183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87A379C-86AE-5F46-B948-124ADA6AA298}"/>
              </a:ext>
            </a:extLst>
          </p:cNvPr>
          <p:cNvCxnSpPr>
            <a:cxnSpLocks/>
          </p:cNvCxnSpPr>
          <p:nvPr/>
        </p:nvCxnSpPr>
        <p:spPr>
          <a:xfrm flipV="1">
            <a:off x="1097814" y="3781890"/>
            <a:ext cx="1775123" cy="13314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626B6C1-C46C-E341-BB8F-42B1B7ED6098}"/>
              </a:ext>
            </a:extLst>
          </p:cNvPr>
          <p:cNvCxnSpPr>
            <a:cxnSpLocks/>
          </p:cNvCxnSpPr>
          <p:nvPr/>
        </p:nvCxnSpPr>
        <p:spPr>
          <a:xfrm flipH="1" flipV="1">
            <a:off x="4101597" y="3770770"/>
            <a:ext cx="1093433" cy="12671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98A8295-683C-0149-A9F0-9CD8CB4C13DB}"/>
              </a:ext>
            </a:extLst>
          </p:cNvPr>
          <p:cNvSpPr txBox="1"/>
          <p:nvPr/>
        </p:nvSpPr>
        <p:spPr>
          <a:xfrm>
            <a:off x="2044493" y="4567291"/>
            <a:ext cx="2824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Anthropogenic and biogenic</a:t>
            </a:r>
          </a:p>
          <a:p>
            <a:pPr algn="ctr"/>
            <a:r>
              <a:rPr lang="en-US" dirty="0"/>
              <a:t>emissions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4409C6-70BE-E84C-A019-F11A2D80313F}"/>
              </a:ext>
            </a:extLst>
          </p:cNvPr>
          <p:cNvSpPr/>
          <p:nvPr/>
        </p:nvSpPr>
        <p:spPr>
          <a:xfrm>
            <a:off x="267629" y="1858719"/>
            <a:ext cx="6389650" cy="405551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4" descr="cloud clip art - Google Search | Cloud clipart, Cloud clipart black and  white, Cloud template">
            <a:extLst>
              <a:ext uri="{FF2B5EF4-FFF2-40B4-BE49-F238E27FC236}">
                <a16:creationId xmlns:a16="http://schemas.microsoft.com/office/drawing/2014/main" id="{913B0911-86D6-C147-AD0A-71E6A028A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79" y="3069708"/>
            <a:ext cx="1067178" cy="71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iew full size Sun Clip Art - Transparent Background Sun Clipart - Png  Download and download transparent clipart for free! Li… | Sun clip art, Sun  clipart, Cute sun">
            <a:extLst>
              <a:ext uri="{FF2B5EF4-FFF2-40B4-BE49-F238E27FC236}">
                <a16:creationId xmlns:a16="http://schemas.microsoft.com/office/drawing/2014/main" id="{79935BF7-6859-7944-864E-1A23FC2FB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6" y="1892327"/>
            <a:ext cx="1158425" cy="10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66D1AF-0A9D-2340-BE3B-B0E4900959DC}"/>
              </a:ext>
            </a:extLst>
          </p:cNvPr>
          <p:cNvCxnSpPr>
            <a:cxnSpLocks/>
          </p:cNvCxnSpPr>
          <p:nvPr/>
        </p:nvCxnSpPr>
        <p:spPr>
          <a:xfrm>
            <a:off x="1503348" y="2136116"/>
            <a:ext cx="1369589" cy="7990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EFA8FC5-98B9-064B-AFCB-26D96507C742}"/>
              </a:ext>
            </a:extLst>
          </p:cNvPr>
          <p:cNvSpPr/>
          <p:nvPr/>
        </p:nvSpPr>
        <p:spPr>
          <a:xfrm>
            <a:off x="1844945" y="2039822"/>
            <a:ext cx="945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Sunlight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E228EE-719B-9F4D-A863-7C3190438DEA}"/>
              </a:ext>
            </a:extLst>
          </p:cNvPr>
          <p:cNvSpPr/>
          <p:nvPr/>
        </p:nvSpPr>
        <p:spPr>
          <a:xfrm>
            <a:off x="1698857" y="2793832"/>
            <a:ext cx="1382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Aerosols </a:t>
            </a:r>
          </a:p>
          <a:p>
            <a:r>
              <a:rPr lang="en-US" dirty="0"/>
              <a:t>and clouds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F6CEEC1-F5A3-A145-B0B9-241194F801E2}"/>
              </a:ext>
            </a:extLst>
          </p:cNvPr>
          <p:cNvCxnSpPr>
            <a:cxnSpLocks/>
          </p:cNvCxnSpPr>
          <p:nvPr/>
        </p:nvCxnSpPr>
        <p:spPr>
          <a:xfrm flipV="1">
            <a:off x="4445060" y="3358888"/>
            <a:ext cx="1133651" cy="19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0059EB6-38BB-DD42-AD6D-5C43A84F7901}"/>
              </a:ext>
            </a:extLst>
          </p:cNvPr>
          <p:cNvSpPr/>
          <p:nvPr/>
        </p:nvSpPr>
        <p:spPr>
          <a:xfrm>
            <a:off x="2969820" y="3179154"/>
            <a:ext cx="1293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CHEMISTRY</a:t>
            </a:r>
          </a:p>
        </p:txBody>
      </p:sp>
      <p:sp>
        <p:nvSpPr>
          <p:cNvPr id="18" name="Curved Right Arrow 17">
            <a:extLst>
              <a:ext uri="{FF2B5EF4-FFF2-40B4-BE49-F238E27FC236}">
                <a16:creationId xmlns:a16="http://schemas.microsoft.com/office/drawing/2014/main" id="{EA4E2CDD-F5C5-D64F-84AD-40603FAD432D}"/>
              </a:ext>
            </a:extLst>
          </p:cNvPr>
          <p:cNvSpPr/>
          <p:nvPr/>
        </p:nvSpPr>
        <p:spPr>
          <a:xfrm>
            <a:off x="2927517" y="2956870"/>
            <a:ext cx="438975" cy="82502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urved Right Arrow 30">
            <a:extLst>
              <a:ext uri="{FF2B5EF4-FFF2-40B4-BE49-F238E27FC236}">
                <a16:creationId xmlns:a16="http://schemas.microsoft.com/office/drawing/2014/main" id="{E3F581C9-60B3-7340-99F7-BFDD32F5B8D2}"/>
              </a:ext>
            </a:extLst>
          </p:cNvPr>
          <p:cNvSpPr/>
          <p:nvPr/>
        </p:nvSpPr>
        <p:spPr>
          <a:xfrm rot="10800000">
            <a:off x="3910336" y="2912828"/>
            <a:ext cx="438975" cy="82502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94DD0D8-3E05-AB4F-ACE5-D28934A93EC4}"/>
              </a:ext>
            </a:extLst>
          </p:cNvPr>
          <p:cNvSpPr/>
          <p:nvPr/>
        </p:nvSpPr>
        <p:spPr>
          <a:xfrm>
            <a:off x="4445060" y="2939658"/>
            <a:ext cx="1080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Transport</a:t>
            </a:r>
          </a:p>
        </p:txBody>
      </p:sp>
      <p:pic>
        <p:nvPicPr>
          <p:cNvPr id="1044" name="Picture 20" descr="Free Rain Cliparts, Download Free Rain Cliparts png images, Free ClipArts  on Clipart Library">
            <a:extLst>
              <a:ext uri="{FF2B5EF4-FFF2-40B4-BE49-F238E27FC236}">
                <a16:creationId xmlns:a16="http://schemas.microsoft.com/office/drawing/2014/main" id="{17C989AA-D4B8-FC41-A593-424500AF9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369" y="2750060"/>
            <a:ext cx="863966" cy="85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2AEBA79-105D-3844-B5D9-236E6DF42E76}"/>
              </a:ext>
            </a:extLst>
          </p:cNvPr>
          <p:cNvCxnSpPr>
            <a:cxnSpLocks/>
          </p:cNvCxnSpPr>
          <p:nvPr/>
        </p:nvCxnSpPr>
        <p:spPr>
          <a:xfrm>
            <a:off x="4988243" y="3369380"/>
            <a:ext cx="544437" cy="17349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ECE123B-9763-0544-AE03-E995D7F5C87A}"/>
              </a:ext>
            </a:extLst>
          </p:cNvPr>
          <p:cNvCxnSpPr>
            <a:cxnSpLocks/>
          </p:cNvCxnSpPr>
          <p:nvPr/>
        </p:nvCxnSpPr>
        <p:spPr>
          <a:xfrm>
            <a:off x="6384888" y="3737849"/>
            <a:ext cx="0" cy="14201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5443DD8-E4D2-9647-A110-4C78A2E63CC5}"/>
              </a:ext>
            </a:extLst>
          </p:cNvPr>
          <p:cNvSpPr/>
          <p:nvPr/>
        </p:nvSpPr>
        <p:spPr>
          <a:xfrm>
            <a:off x="5219191" y="3772086"/>
            <a:ext cx="1202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Deposition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96787C6-F99A-A540-97C2-5F607C9CFD6E}"/>
              </a:ext>
            </a:extLst>
          </p:cNvPr>
          <p:cNvCxnSpPr>
            <a:cxnSpLocks/>
          </p:cNvCxnSpPr>
          <p:nvPr/>
        </p:nvCxnSpPr>
        <p:spPr>
          <a:xfrm flipV="1">
            <a:off x="1742983" y="3438206"/>
            <a:ext cx="1133651" cy="19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50" name="Picture 26">
            <a:extLst>
              <a:ext uri="{FF2B5EF4-FFF2-40B4-BE49-F238E27FC236}">
                <a16:creationId xmlns:a16="http://schemas.microsoft.com/office/drawing/2014/main" id="{3C687DC3-C7E3-454D-89F2-C33E323B2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8600"/>
          <a:stretch/>
        </p:blipFill>
        <p:spPr bwMode="auto">
          <a:xfrm>
            <a:off x="10537854" y="681233"/>
            <a:ext cx="1376681" cy="115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ight Arrow 27">
            <a:extLst>
              <a:ext uri="{FF2B5EF4-FFF2-40B4-BE49-F238E27FC236}">
                <a16:creationId xmlns:a16="http://schemas.microsoft.com/office/drawing/2014/main" id="{B5890986-7919-B84E-AA81-7CE34CB98369}"/>
              </a:ext>
            </a:extLst>
          </p:cNvPr>
          <p:cNvSpPr/>
          <p:nvPr/>
        </p:nvSpPr>
        <p:spPr>
          <a:xfrm rot="16200000">
            <a:off x="11118091" y="2066399"/>
            <a:ext cx="471419" cy="6101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2141FB-B5B1-D34F-AE5F-1CBE47DF758E}"/>
              </a:ext>
            </a:extLst>
          </p:cNvPr>
          <p:cNvSpPr txBox="1"/>
          <p:nvPr/>
        </p:nvSpPr>
        <p:spPr>
          <a:xfrm>
            <a:off x="10567941" y="1776984"/>
            <a:ext cx="1670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Remote sensing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80A3676-F528-9C44-B5A4-F4AA719B49DC}"/>
              </a:ext>
            </a:extLst>
          </p:cNvPr>
          <p:cNvCxnSpPr>
            <a:cxnSpLocks/>
          </p:cNvCxnSpPr>
          <p:nvPr/>
        </p:nvCxnSpPr>
        <p:spPr>
          <a:xfrm flipH="1">
            <a:off x="1737139" y="3605360"/>
            <a:ext cx="1135798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54" name="Picture 30" descr="TELEDYNE API T640 PM2.5 Particle Monitor - US EPA Approved">
            <a:extLst>
              <a:ext uri="{FF2B5EF4-FFF2-40B4-BE49-F238E27FC236}">
                <a16:creationId xmlns:a16="http://schemas.microsoft.com/office/drawing/2014/main" id="{7117F30E-400F-444B-8282-73DC578F62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b="24412"/>
          <a:stretch/>
        </p:blipFill>
        <p:spPr bwMode="auto">
          <a:xfrm>
            <a:off x="10690115" y="4960620"/>
            <a:ext cx="1386200" cy="84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CA094F4-5F3A-E345-89B2-540E8E7E4CEE}"/>
              </a:ext>
            </a:extLst>
          </p:cNvPr>
          <p:cNvSpPr txBox="1"/>
          <p:nvPr/>
        </p:nvSpPr>
        <p:spPr>
          <a:xfrm>
            <a:off x="10186059" y="5849059"/>
            <a:ext cx="1976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 monitoring</a:t>
            </a:r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5AF58B34-D4DD-FE42-A45F-DA1013D4C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6" r="4275"/>
          <a:stretch/>
        </p:blipFill>
        <p:spPr bwMode="auto">
          <a:xfrm>
            <a:off x="10364478" y="2675766"/>
            <a:ext cx="1873985" cy="187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ight Arrow 59">
            <a:extLst>
              <a:ext uri="{FF2B5EF4-FFF2-40B4-BE49-F238E27FC236}">
                <a16:creationId xmlns:a16="http://schemas.microsoft.com/office/drawing/2014/main" id="{FE393709-4FB6-B342-975F-0A9698F7CC72}"/>
              </a:ext>
            </a:extLst>
          </p:cNvPr>
          <p:cNvSpPr/>
          <p:nvPr/>
        </p:nvSpPr>
        <p:spPr>
          <a:xfrm rot="5400000">
            <a:off x="11079460" y="4433215"/>
            <a:ext cx="471419" cy="6101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urved Right Arrow 60">
            <a:extLst>
              <a:ext uri="{FF2B5EF4-FFF2-40B4-BE49-F238E27FC236}">
                <a16:creationId xmlns:a16="http://schemas.microsoft.com/office/drawing/2014/main" id="{93C9F1C5-3670-B143-BDD7-0B78F805CEFF}"/>
              </a:ext>
            </a:extLst>
          </p:cNvPr>
          <p:cNvSpPr/>
          <p:nvPr/>
        </p:nvSpPr>
        <p:spPr>
          <a:xfrm rot="5400000">
            <a:off x="7869124" y="274985"/>
            <a:ext cx="1549868" cy="398524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Curved Right Arrow 61">
            <a:extLst>
              <a:ext uri="{FF2B5EF4-FFF2-40B4-BE49-F238E27FC236}">
                <a16:creationId xmlns:a16="http://schemas.microsoft.com/office/drawing/2014/main" id="{C91DF066-E1A5-024F-9FC0-06B868484E96}"/>
              </a:ext>
            </a:extLst>
          </p:cNvPr>
          <p:cNvSpPr/>
          <p:nvPr/>
        </p:nvSpPr>
        <p:spPr>
          <a:xfrm rot="16200000">
            <a:off x="7930652" y="3400218"/>
            <a:ext cx="1651101" cy="398524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8AA5E7-112B-C247-BA21-1970B3640B96}"/>
              </a:ext>
            </a:extLst>
          </p:cNvPr>
          <p:cNvSpPr txBox="1"/>
          <p:nvPr/>
        </p:nvSpPr>
        <p:spPr>
          <a:xfrm>
            <a:off x="8153400" y="5497046"/>
            <a:ext cx="1085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Predict</a:t>
            </a:r>
            <a:endParaRPr lang="en-US" b="1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F5ED584-1699-474E-A2C6-28818D455423}"/>
              </a:ext>
            </a:extLst>
          </p:cNvPr>
          <p:cNvSpPr txBox="1"/>
          <p:nvPr/>
        </p:nvSpPr>
        <p:spPr>
          <a:xfrm>
            <a:off x="10730905" y="3367682"/>
            <a:ext cx="124579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Observe</a:t>
            </a:r>
            <a:endParaRPr lang="en-US" b="1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EC9DBA0-03FD-6C49-9C67-8A948873BE56}"/>
              </a:ext>
            </a:extLst>
          </p:cNvPr>
          <p:cNvSpPr txBox="1"/>
          <p:nvPr/>
        </p:nvSpPr>
        <p:spPr>
          <a:xfrm>
            <a:off x="7935133" y="1686248"/>
            <a:ext cx="1502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Assimilate</a:t>
            </a:r>
            <a:endParaRPr lang="en-US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6AC01C-5D67-CE4E-BC29-A1B0337B91F6}"/>
              </a:ext>
            </a:extLst>
          </p:cNvPr>
          <p:cNvSpPr txBox="1"/>
          <p:nvPr/>
        </p:nvSpPr>
        <p:spPr>
          <a:xfrm>
            <a:off x="7546124" y="2365207"/>
            <a:ext cx="2616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Emissions and chemistry </a:t>
            </a:r>
          </a:p>
          <a:p>
            <a:pPr algn="ctr"/>
            <a:r>
              <a:rPr lang="en-US" dirty="0"/>
              <a:t>corrected to match reality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A41ED-1466-B8C4-1D9D-6C854B3BB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  <a:endParaRPr lang="en-US" dirty="0"/>
          </a:p>
        </p:txBody>
      </p:sp>
      <p:pic>
        <p:nvPicPr>
          <p:cNvPr id="7" name="Picture 6" descr="A yellow circle with black text&#10;&#10;Description automatically generated">
            <a:extLst>
              <a:ext uri="{FF2B5EF4-FFF2-40B4-BE49-F238E27FC236}">
                <a16:creationId xmlns:a16="http://schemas.microsoft.com/office/drawing/2014/main" id="{E9E02DA5-378F-5C87-918B-ACF8B07EC0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4807" y="3219418"/>
            <a:ext cx="2100258" cy="1682262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BF8BEE-B85F-6095-3FE4-76EE2039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F1AEFDF-3DE5-F7E2-5820-0586FE88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8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/>
      <p:bldP spid="56" grpId="0"/>
      <p:bldP spid="60" grpId="0" animBg="1"/>
      <p:bldP spid="61" grpId="0" animBg="1"/>
      <p:bldP spid="62" grpId="0" animBg="1"/>
      <p:bldP spid="36" grpId="0"/>
      <p:bldP spid="65" grpId="0" animBg="1"/>
      <p:bldP spid="66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B0B48-B2F6-F2F2-4DDD-367CC11B7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138110"/>
            <a:ext cx="11868150" cy="1325563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CHEEREIO</a:t>
            </a:r>
            <a:r>
              <a:rPr lang="en-US" dirty="0"/>
              <a:t> guesses emissions and compares model to observations</a:t>
            </a:r>
          </a:p>
        </p:txBody>
      </p:sp>
      <p:pic>
        <p:nvPicPr>
          <p:cNvPr id="6" name="Graphic 5" descr="Factory outline">
            <a:extLst>
              <a:ext uri="{FF2B5EF4-FFF2-40B4-BE49-F238E27FC236}">
                <a16:creationId xmlns:a16="http://schemas.microsoft.com/office/drawing/2014/main" id="{813D5488-42A2-ABA2-4AFB-A9CC94CA0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825" y="1785537"/>
            <a:ext cx="2447926" cy="2447926"/>
          </a:xfrm>
          <a:prstGeom prst="rect">
            <a:avLst/>
          </a:prstGeom>
        </p:spPr>
      </p:pic>
      <p:pic>
        <p:nvPicPr>
          <p:cNvPr id="8" name="Graphic 7" descr="Cloud with solid fill">
            <a:extLst>
              <a:ext uri="{FF2B5EF4-FFF2-40B4-BE49-F238E27FC236}">
                <a16:creationId xmlns:a16="http://schemas.microsoft.com/office/drawing/2014/main" id="{7536AFE5-31E4-DE23-7E08-0B2752565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07495" y="4328312"/>
            <a:ext cx="914400" cy="914400"/>
          </a:xfrm>
          <a:prstGeom prst="rect">
            <a:avLst/>
          </a:prstGeom>
        </p:spPr>
      </p:pic>
      <p:pic>
        <p:nvPicPr>
          <p:cNvPr id="9" name="Graphic 8" descr="Cloud with solid fill">
            <a:extLst>
              <a:ext uri="{FF2B5EF4-FFF2-40B4-BE49-F238E27FC236}">
                <a16:creationId xmlns:a16="http://schemas.microsoft.com/office/drawing/2014/main" id="{8DFA1727-D7B8-3CE2-996E-093F6FE1F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65706" y="4454328"/>
            <a:ext cx="914400" cy="914400"/>
          </a:xfrm>
          <a:prstGeom prst="rect">
            <a:avLst/>
          </a:prstGeom>
        </p:spPr>
      </p:pic>
      <p:pic>
        <p:nvPicPr>
          <p:cNvPr id="10" name="Graphic 9" descr="Cloud with solid fill">
            <a:extLst>
              <a:ext uri="{FF2B5EF4-FFF2-40B4-BE49-F238E27FC236}">
                <a16:creationId xmlns:a16="http://schemas.microsoft.com/office/drawing/2014/main" id="{11C14969-7329-0654-CBB7-0CF378A9C5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12170" y="3929115"/>
            <a:ext cx="914400" cy="914400"/>
          </a:xfrm>
          <a:prstGeom prst="rect">
            <a:avLst/>
          </a:prstGeom>
        </p:spPr>
      </p:pic>
      <p:pic>
        <p:nvPicPr>
          <p:cNvPr id="11" name="Graphic 10" descr="Cloud with solid fill">
            <a:extLst>
              <a:ext uri="{FF2B5EF4-FFF2-40B4-BE49-F238E27FC236}">
                <a16:creationId xmlns:a16="http://schemas.microsoft.com/office/drawing/2014/main" id="{956F3715-F86A-DF02-D7F4-3F508D8EF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09737" y="1336621"/>
            <a:ext cx="914400" cy="914400"/>
          </a:xfrm>
          <a:prstGeom prst="rect">
            <a:avLst/>
          </a:prstGeom>
        </p:spPr>
      </p:pic>
      <p:pic>
        <p:nvPicPr>
          <p:cNvPr id="12" name="Graphic 11" descr="Cloud with solid fill">
            <a:extLst>
              <a:ext uri="{FF2B5EF4-FFF2-40B4-BE49-F238E27FC236}">
                <a16:creationId xmlns:a16="http://schemas.microsoft.com/office/drawing/2014/main" id="{5E3D5BDF-E24F-C1D6-8DA6-BB06E9814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91337" y="2161884"/>
            <a:ext cx="914400" cy="914400"/>
          </a:xfrm>
          <a:prstGeom prst="rect">
            <a:avLst/>
          </a:prstGeom>
        </p:spPr>
      </p:pic>
      <p:pic>
        <p:nvPicPr>
          <p:cNvPr id="13" name="Graphic 12" descr="Cloud with solid fill">
            <a:extLst>
              <a:ext uri="{FF2B5EF4-FFF2-40B4-BE49-F238E27FC236}">
                <a16:creationId xmlns:a16="http://schemas.microsoft.com/office/drawing/2014/main" id="{B6B1EB1C-DBEE-7919-2FFA-1BD8AC467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9928" y="1445414"/>
            <a:ext cx="914400" cy="914400"/>
          </a:xfrm>
          <a:prstGeom prst="rect">
            <a:avLst/>
          </a:prstGeom>
        </p:spPr>
      </p:pic>
      <p:pic>
        <p:nvPicPr>
          <p:cNvPr id="14" name="Graphic 13" descr="Cloud with solid fill">
            <a:extLst>
              <a:ext uri="{FF2B5EF4-FFF2-40B4-BE49-F238E27FC236}">
                <a16:creationId xmlns:a16="http://schemas.microsoft.com/office/drawing/2014/main" id="{F35B3081-B1FA-FB40-7BCB-457F84AD8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61552" y="4787942"/>
            <a:ext cx="914400" cy="914400"/>
          </a:xfrm>
          <a:prstGeom prst="rect">
            <a:avLst/>
          </a:prstGeom>
        </p:spPr>
      </p:pic>
      <p:sp>
        <p:nvSpPr>
          <p:cNvPr id="15" name="Triangle 14">
            <a:extLst>
              <a:ext uri="{FF2B5EF4-FFF2-40B4-BE49-F238E27FC236}">
                <a16:creationId xmlns:a16="http://schemas.microsoft.com/office/drawing/2014/main" id="{17558EF6-4039-BF8B-E9B1-191FF5CC0FA1}"/>
              </a:ext>
            </a:extLst>
          </p:cNvPr>
          <p:cNvSpPr/>
          <p:nvPr/>
        </p:nvSpPr>
        <p:spPr>
          <a:xfrm>
            <a:off x="5616801" y="4233463"/>
            <a:ext cx="1777872" cy="2624537"/>
          </a:xfrm>
          <a:prstGeom prst="triangle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1DEEA4-74AD-369D-5107-BEE8A7393D8B}"/>
              </a:ext>
            </a:extLst>
          </p:cNvPr>
          <p:cNvSpPr txBox="1"/>
          <p:nvPr/>
        </p:nvSpPr>
        <p:spPr>
          <a:xfrm>
            <a:off x="4803923" y="5949513"/>
            <a:ext cx="35152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… satellite would measure </a:t>
            </a:r>
          </a:p>
          <a:p>
            <a:pPr algn="ctr"/>
            <a:r>
              <a:rPr lang="en-US" sz="2400" dirty="0"/>
              <a:t>150 ppb NO</a:t>
            </a:r>
            <a:r>
              <a:rPr lang="en-US" sz="2400" baseline="-25000" dirty="0"/>
              <a:t>x</a:t>
            </a:r>
          </a:p>
        </p:txBody>
      </p:sp>
      <p:pic>
        <p:nvPicPr>
          <p:cNvPr id="18" name="Graphic 17" descr="Cloud with solid fill">
            <a:extLst>
              <a:ext uri="{FF2B5EF4-FFF2-40B4-BE49-F238E27FC236}">
                <a16:creationId xmlns:a16="http://schemas.microsoft.com/office/drawing/2014/main" id="{68844F2F-C586-7597-49F3-BEA3B0F29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6415" y="5109418"/>
            <a:ext cx="914400" cy="914400"/>
          </a:xfrm>
          <a:prstGeom prst="rect">
            <a:avLst/>
          </a:prstGeom>
        </p:spPr>
      </p:pic>
      <p:pic>
        <p:nvPicPr>
          <p:cNvPr id="3" name="Graphic 2" descr="Factory outline">
            <a:extLst>
              <a:ext uri="{FF2B5EF4-FFF2-40B4-BE49-F238E27FC236}">
                <a16:creationId xmlns:a16="http://schemas.microsoft.com/office/drawing/2014/main" id="{223B7519-3011-7F7F-CAA6-371D087B7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9492" y="4785512"/>
            <a:ext cx="2447926" cy="24479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9FE0B7-D84C-1391-BAE7-86349B755863}"/>
              </a:ext>
            </a:extLst>
          </p:cNvPr>
          <p:cNvSpPr txBox="1"/>
          <p:nvPr/>
        </p:nvSpPr>
        <p:spPr>
          <a:xfrm>
            <a:off x="7579" y="5217370"/>
            <a:ext cx="5081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we emit           </a:t>
            </a:r>
            <a:r>
              <a:rPr lang="en-US" sz="2400" b="1" dirty="0">
                <a:solidFill>
                  <a:srgbClr val="FF0000"/>
                </a:solidFill>
              </a:rPr>
              <a:t>1000</a:t>
            </a:r>
            <a:r>
              <a:rPr lang="en-US" sz="2400" dirty="0"/>
              <a:t> kg NO</a:t>
            </a:r>
            <a:r>
              <a:rPr lang="en-US" sz="2400" baseline="-25000" dirty="0"/>
              <a:t>x</a:t>
            </a:r>
            <a:r>
              <a:rPr lang="en-US" sz="2400" dirty="0"/>
              <a:t> per hour…</a:t>
            </a:r>
            <a:endParaRPr lang="en-US" sz="2400" baseline="-2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5FAB79-9307-51DF-49F2-2DC4BDFCCDD3}"/>
              </a:ext>
            </a:extLst>
          </p:cNvPr>
          <p:cNvSpPr/>
          <p:nvPr/>
        </p:nvSpPr>
        <p:spPr>
          <a:xfrm rot="5400000" flipH="1">
            <a:off x="4247694" y="-374334"/>
            <a:ext cx="86234" cy="8636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6">
            <a:extLst>
              <a:ext uri="{FF2B5EF4-FFF2-40B4-BE49-F238E27FC236}">
                <a16:creationId xmlns:a16="http://schemas.microsoft.com/office/drawing/2014/main" id="{06163032-9FFD-4A31-3399-1CF511430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8600"/>
          <a:stretch/>
        </p:blipFill>
        <p:spPr bwMode="auto">
          <a:xfrm>
            <a:off x="5823114" y="3964192"/>
            <a:ext cx="1376681" cy="115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4C9364E-7F7B-01E4-536B-4FE7A23C00A9}"/>
              </a:ext>
            </a:extLst>
          </p:cNvPr>
          <p:cNvSpPr txBox="1"/>
          <p:nvPr/>
        </p:nvSpPr>
        <p:spPr>
          <a:xfrm>
            <a:off x="-27524" y="2267751"/>
            <a:ext cx="4939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we emit           </a:t>
            </a:r>
            <a:r>
              <a:rPr lang="en-US" sz="2400" b="1" dirty="0">
                <a:solidFill>
                  <a:srgbClr val="FF0000"/>
                </a:solidFill>
              </a:rPr>
              <a:t>500</a:t>
            </a:r>
            <a:r>
              <a:rPr lang="en-US" sz="2400" dirty="0"/>
              <a:t> kg NO</a:t>
            </a:r>
            <a:r>
              <a:rPr lang="en-US" sz="2400" baseline="-25000" dirty="0"/>
              <a:t>x</a:t>
            </a:r>
            <a:r>
              <a:rPr lang="en-US" sz="2400" dirty="0"/>
              <a:t> per hour…</a:t>
            </a:r>
            <a:endParaRPr lang="en-US" sz="2400" baseline="-25000" dirty="0"/>
          </a:p>
        </p:txBody>
      </p:sp>
      <p:pic>
        <p:nvPicPr>
          <p:cNvPr id="21" name="Graphic 20" descr="Cloud with solid fill">
            <a:extLst>
              <a:ext uri="{FF2B5EF4-FFF2-40B4-BE49-F238E27FC236}">
                <a16:creationId xmlns:a16="http://schemas.microsoft.com/office/drawing/2014/main" id="{0387EB58-471A-8055-C76E-5B4709F7C1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80858" y="4308949"/>
            <a:ext cx="914400" cy="914400"/>
          </a:xfrm>
          <a:prstGeom prst="rect">
            <a:avLst/>
          </a:prstGeom>
        </p:spPr>
      </p:pic>
      <p:sp>
        <p:nvSpPr>
          <p:cNvPr id="22" name="Triangle 21">
            <a:extLst>
              <a:ext uri="{FF2B5EF4-FFF2-40B4-BE49-F238E27FC236}">
                <a16:creationId xmlns:a16="http://schemas.microsoft.com/office/drawing/2014/main" id="{40850203-742F-B215-FA0D-BA49FF0E96FD}"/>
              </a:ext>
            </a:extLst>
          </p:cNvPr>
          <p:cNvSpPr/>
          <p:nvPr/>
        </p:nvSpPr>
        <p:spPr>
          <a:xfrm>
            <a:off x="5355029" y="1258863"/>
            <a:ext cx="1777872" cy="2624537"/>
          </a:xfrm>
          <a:prstGeom prst="triangle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6">
            <a:extLst>
              <a:ext uri="{FF2B5EF4-FFF2-40B4-BE49-F238E27FC236}">
                <a16:creationId xmlns:a16="http://schemas.microsoft.com/office/drawing/2014/main" id="{AFB10C76-9A8A-0AD9-ADF5-78D19F5B6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8600"/>
          <a:stretch/>
        </p:blipFill>
        <p:spPr bwMode="auto">
          <a:xfrm>
            <a:off x="5561342" y="989592"/>
            <a:ext cx="1376681" cy="115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40281D1-3A37-23CF-3AE1-950C3F76A6A8}"/>
              </a:ext>
            </a:extLst>
          </p:cNvPr>
          <p:cNvSpPr txBox="1"/>
          <p:nvPr/>
        </p:nvSpPr>
        <p:spPr>
          <a:xfrm>
            <a:off x="4486336" y="2974120"/>
            <a:ext cx="35152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… satellite would measure </a:t>
            </a:r>
          </a:p>
          <a:p>
            <a:pPr algn="ctr"/>
            <a:r>
              <a:rPr lang="en-US" sz="2400" dirty="0"/>
              <a:t>75 ppb NO</a:t>
            </a:r>
            <a:r>
              <a:rPr lang="en-US" sz="2400" baseline="-25000" dirty="0"/>
              <a:t>x</a:t>
            </a:r>
          </a:p>
        </p:txBody>
      </p:sp>
      <p:pic>
        <p:nvPicPr>
          <p:cNvPr id="25" name="Picture 26">
            <a:extLst>
              <a:ext uri="{FF2B5EF4-FFF2-40B4-BE49-F238E27FC236}">
                <a16:creationId xmlns:a16="http://schemas.microsoft.com/office/drawing/2014/main" id="{BD075159-DA94-711B-B321-5AE5AB3DF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8600"/>
          <a:stretch/>
        </p:blipFill>
        <p:spPr bwMode="auto">
          <a:xfrm>
            <a:off x="9582066" y="1815351"/>
            <a:ext cx="1376681" cy="115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Graphic 25" descr="Cloud with solid fill">
            <a:extLst>
              <a:ext uri="{FF2B5EF4-FFF2-40B4-BE49-F238E27FC236}">
                <a16:creationId xmlns:a16="http://schemas.microsoft.com/office/drawing/2014/main" id="{10D39B44-D6E0-54C0-EAFE-F18E038F2D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22578" y="3430135"/>
            <a:ext cx="914400" cy="914400"/>
          </a:xfrm>
          <a:prstGeom prst="rect">
            <a:avLst/>
          </a:prstGeom>
        </p:spPr>
      </p:pic>
      <p:sp>
        <p:nvSpPr>
          <p:cNvPr id="27" name="Triangle 26">
            <a:extLst>
              <a:ext uri="{FF2B5EF4-FFF2-40B4-BE49-F238E27FC236}">
                <a16:creationId xmlns:a16="http://schemas.microsoft.com/office/drawing/2014/main" id="{B4D812DE-7DBD-AA3E-657E-A62A23B4FC80}"/>
              </a:ext>
            </a:extLst>
          </p:cNvPr>
          <p:cNvSpPr/>
          <p:nvPr/>
        </p:nvSpPr>
        <p:spPr>
          <a:xfrm>
            <a:off x="9420460" y="2139103"/>
            <a:ext cx="1777872" cy="4707337"/>
          </a:xfrm>
          <a:prstGeom prst="triangle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1EEE7B-5066-DD50-80F5-BB485082581F}"/>
              </a:ext>
            </a:extLst>
          </p:cNvPr>
          <p:cNvSpPr txBox="1"/>
          <p:nvPr/>
        </p:nvSpPr>
        <p:spPr>
          <a:xfrm>
            <a:off x="8995083" y="1061270"/>
            <a:ext cx="3113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Real satellite measures </a:t>
            </a:r>
          </a:p>
          <a:p>
            <a:pPr algn="ctr"/>
            <a:r>
              <a:rPr lang="en-US" sz="2400" dirty="0"/>
              <a:t>100 ppb NO</a:t>
            </a:r>
            <a:r>
              <a:rPr lang="en-US" sz="2400" baseline="-25000" dirty="0"/>
              <a:t>x</a:t>
            </a:r>
            <a:r>
              <a:rPr lang="en-US" sz="2400" dirty="0"/>
              <a:t>…</a:t>
            </a:r>
            <a:endParaRPr lang="en-US" sz="2400" baseline="-25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07CD0E-FFDD-EF68-52B2-ED60CCC3B62D}"/>
              </a:ext>
            </a:extLst>
          </p:cNvPr>
          <p:cNvSpPr txBox="1"/>
          <p:nvPr/>
        </p:nvSpPr>
        <p:spPr>
          <a:xfrm>
            <a:off x="8595490" y="4991871"/>
            <a:ext cx="3622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… so truth is in between these two guesses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20629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5" grpId="0"/>
      <p:bldP spid="7" grpId="0" animBg="1"/>
      <p:bldP spid="20" grpId="0"/>
      <p:bldP spid="22" grpId="0" animBg="1"/>
      <p:bldP spid="24" grpId="0"/>
      <p:bldP spid="27" grpId="0" animBg="1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D4ED-AFDE-6545-AECE-7C633CADC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64" y="291320"/>
            <a:ext cx="11615342" cy="1325563"/>
          </a:xfrm>
        </p:spPr>
        <p:txBody>
          <a:bodyPr>
            <a:normAutofit/>
          </a:bodyPr>
          <a:lstStyle/>
          <a:p>
            <a:r>
              <a:rPr lang="en-US" dirty="0"/>
              <a:t>Ensemble-based approaches are a relatively cheap way to handle linear and non-linear problems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000B946-CB98-9A48-977B-562393EA1729}"/>
              </a:ext>
            </a:extLst>
          </p:cNvPr>
          <p:cNvCxnSpPr>
            <a:cxnSpLocks/>
          </p:cNvCxnSpPr>
          <p:nvPr/>
        </p:nvCxnSpPr>
        <p:spPr>
          <a:xfrm>
            <a:off x="7468471" y="3453344"/>
            <a:ext cx="0" cy="940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CA52E08-11BE-E843-A561-544D5261577B}"/>
              </a:ext>
            </a:extLst>
          </p:cNvPr>
          <p:cNvCxnSpPr/>
          <p:nvPr/>
        </p:nvCxnSpPr>
        <p:spPr>
          <a:xfrm flipV="1">
            <a:off x="6681660" y="1853145"/>
            <a:ext cx="0" cy="39127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12927F9-FC81-714E-92F9-B7FC6D45EEB2}"/>
              </a:ext>
            </a:extLst>
          </p:cNvPr>
          <p:cNvCxnSpPr>
            <a:cxnSpLocks/>
          </p:cNvCxnSpPr>
          <p:nvPr/>
        </p:nvCxnSpPr>
        <p:spPr>
          <a:xfrm flipV="1">
            <a:off x="6660394" y="5765929"/>
            <a:ext cx="505034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7A46E30-416E-BA42-BBFC-04F1F6C02297}"/>
              </a:ext>
            </a:extLst>
          </p:cNvPr>
          <p:cNvSpPr txBox="1"/>
          <p:nvPr/>
        </p:nvSpPr>
        <p:spPr>
          <a:xfrm>
            <a:off x="8878578" y="5869548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6A66BC-88E4-CF4F-9714-4756CC3AE36C}"/>
              </a:ext>
            </a:extLst>
          </p:cNvPr>
          <p:cNvSpPr txBox="1"/>
          <p:nvPr/>
        </p:nvSpPr>
        <p:spPr>
          <a:xfrm rot="16200000">
            <a:off x="5542192" y="3545125"/>
            <a:ext cx="1519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Concentration</a:t>
            </a:r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6AE9707B-32AA-6543-B008-3270E64ADEE2}"/>
              </a:ext>
            </a:extLst>
          </p:cNvPr>
          <p:cNvSpPr/>
          <p:nvPr/>
        </p:nvSpPr>
        <p:spPr>
          <a:xfrm>
            <a:off x="7340883" y="3809536"/>
            <a:ext cx="255177" cy="2397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C0A1BE4-F935-4444-9C30-F4F18B8F97B2}"/>
              </a:ext>
            </a:extLst>
          </p:cNvPr>
          <p:cNvCxnSpPr>
            <a:cxnSpLocks/>
          </p:cNvCxnSpPr>
          <p:nvPr/>
        </p:nvCxnSpPr>
        <p:spPr>
          <a:xfrm>
            <a:off x="8891091" y="3138832"/>
            <a:ext cx="0" cy="940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BD19F4E5-FCF9-CD4F-B11D-2D9C151CC9F1}"/>
              </a:ext>
            </a:extLst>
          </p:cNvPr>
          <p:cNvSpPr/>
          <p:nvPr/>
        </p:nvSpPr>
        <p:spPr>
          <a:xfrm>
            <a:off x="8763503" y="3495024"/>
            <a:ext cx="255177" cy="2397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C44193-8397-E946-891F-8449802068B2}"/>
              </a:ext>
            </a:extLst>
          </p:cNvPr>
          <p:cNvCxnSpPr>
            <a:cxnSpLocks/>
          </p:cNvCxnSpPr>
          <p:nvPr/>
        </p:nvCxnSpPr>
        <p:spPr>
          <a:xfrm>
            <a:off x="10083506" y="2494240"/>
            <a:ext cx="0" cy="940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E236EC8C-2B9D-1346-9A66-BD4A1DF00500}"/>
              </a:ext>
            </a:extLst>
          </p:cNvPr>
          <p:cNvSpPr/>
          <p:nvPr/>
        </p:nvSpPr>
        <p:spPr>
          <a:xfrm>
            <a:off x="9955918" y="2850432"/>
            <a:ext cx="255177" cy="2397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9F38E9-E3C6-4A43-A8DF-1087ED54A44E}"/>
              </a:ext>
            </a:extLst>
          </p:cNvPr>
          <p:cNvCxnSpPr>
            <a:cxnSpLocks/>
          </p:cNvCxnSpPr>
          <p:nvPr/>
        </p:nvCxnSpPr>
        <p:spPr>
          <a:xfrm>
            <a:off x="11371611" y="2138048"/>
            <a:ext cx="0" cy="940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BDD23BB9-0343-A74A-A30C-2AC80AD11786}"/>
              </a:ext>
            </a:extLst>
          </p:cNvPr>
          <p:cNvSpPr/>
          <p:nvPr/>
        </p:nvSpPr>
        <p:spPr>
          <a:xfrm>
            <a:off x="11244023" y="2494240"/>
            <a:ext cx="255177" cy="2397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D68E5F-0125-0247-BFF2-BE98D1364BB0}"/>
              </a:ext>
            </a:extLst>
          </p:cNvPr>
          <p:cNvCxnSpPr>
            <a:cxnSpLocks/>
          </p:cNvCxnSpPr>
          <p:nvPr/>
        </p:nvCxnSpPr>
        <p:spPr>
          <a:xfrm flipV="1">
            <a:off x="6958706" y="5108618"/>
            <a:ext cx="484840" cy="330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2082A8-5BF4-EC4C-810C-66984DDE4F6A}"/>
              </a:ext>
            </a:extLst>
          </p:cNvPr>
          <p:cNvCxnSpPr>
            <a:cxnSpLocks/>
          </p:cNvCxnSpPr>
          <p:nvPr/>
        </p:nvCxnSpPr>
        <p:spPr>
          <a:xfrm flipV="1">
            <a:off x="7468471" y="4125085"/>
            <a:ext cx="1426268" cy="4333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4DCD250-CB5C-5C4C-A418-0617B8554D3D}"/>
              </a:ext>
            </a:extLst>
          </p:cNvPr>
          <p:cNvCxnSpPr>
            <a:cxnSpLocks/>
          </p:cNvCxnSpPr>
          <p:nvPr/>
        </p:nvCxnSpPr>
        <p:spPr>
          <a:xfrm flipV="1">
            <a:off x="8887443" y="3147580"/>
            <a:ext cx="1196063" cy="7071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356E191-DF1F-5648-A34A-14CFD0CEBA59}"/>
              </a:ext>
            </a:extLst>
          </p:cNvPr>
          <p:cNvCxnSpPr>
            <a:cxnSpLocks/>
            <a:stCxn id="13" idx="4"/>
            <a:endCxn id="15" idx="1"/>
          </p:cNvCxnSpPr>
          <p:nvPr/>
        </p:nvCxnSpPr>
        <p:spPr>
          <a:xfrm flipV="1">
            <a:off x="10211095" y="2585802"/>
            <a:ext cx="1032928" cy="3561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B6974A1-EB66-1E44-A845-16AC92124DB4}"/>
              </a:ext>
            </a:extLst>
          </p:cNvPr>
          <p:cNvCxnSpPr>
            <a:cxnSpLocks/>
          </p:cNvCxnSpPr>
          <p:nvPr/>
        </p:nvCxnSpPr>
        <p:spPr>
          <a:xfrm flipV="1">
            <a:off x="6944430" y="4938989"/>
            <a:ext cx="499116" cy="4011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0E02D4D-16F2-6B4C-A3DA-A00E2135A3D2}"/>
              </a:ext>
            </a:extLst>
          </p:cNvPr>
          <p:cNvCxnSpPr>
            <a:cxnSpLocks/>
          </p:cNvCxnSpPr>
          <p:nvPr/>
        </p:nvCxnSpPr>
        <p:spPr>
          <a:xfrm flipV="1">
            <a:off x="6905551" y="4879068"/>
            <a:ext cx="537995" cy="3053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693EDAD-10B0-724A-94C0-E2BC2ACA734A}"/>
              </a:ext>
            </a:extLst>
          </p:cNvPr>
          <p:cNvCxnSpPr>
            <a:cxnSpLocks/>
          </p:cNvCxnSpPr>
          <p:nvPr/>
        </p:nvCxnSpPr>
        <p:spPr>
          <a:xfrm flipV="1">
            <a:off x="6909226" y="4623199"/>
            <a:ext cx="463923" cy="4426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C87206A-EBAB-CE44-8DC9-727B204BF4B5}"/>
              </a:ext>
            </a:extLst>
          </p:cNvPr>
          <p:cNvCxnSpPr>
            <a:cxnSpLocks/>
          </p:cNvCxnSpPr>
          <p:nvPr/>
        </p:nvCxnSpPr>
        <p:spPr>
          <a:xfrm>
            <a:off x="6909226" y="4879069"/>
            <a:ext cx="534320" cy="3841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05CD399-B4CD-6142-8102-F081FF2A4486}"/>
              </a:ext>
            </a:extLst>
          </p:cNvPr>
          <p:cNvCxnSpPr>
            <a:cxnSpLocks/>
          </p:cNvCxnSpPr>
          <p:nvPr/>
        </p:nvCxnSpPr>
        <p:spPr>
          <a:xfrm flipV="1">
            <a:off x="7443546" y="4277437"/>
            <a:ext cx="1458541" cy="1372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591D9BA-3A1E-7F40-9CA6-F63EF849801E}"/>
              </a:ext>
            </a:extLst>
          </p:cNvPr>
          <p:cNvCxnSpPr>
            <a:cxnSpLocks/>
          </p:cNvCxnSpPr>
          <p:nvPr/>
        </p:nvCxnSpPr>
        <p:spPr>
          <a:xfrm flipV="1">
            <a:off x="7471696" y="3397876"/>
            <a:ext cx="1406882" cy="1265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10D0E53-E311-1041-8F95-232254EE4C42}"/>
              </a:ext>
            </a:extLst>
          </p:cNvPr>
          <p:cNvCxnSpPr>
            <a:cxnSpLocks/>
          </p:cNvCxnSpPr>
          <p:nvPr/>
        </p:nvCxnSpPr>
        <p:spPr>
          <a:xfrm flipV="1">
            <a:off x="7477337" y="3908242"/>
            <a:ext cx="1385181" cy="9355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0BC2AA2-E7A2-AA43-9CE8-AB85D30CAC09}"/>
              </a:ext>
            </a:extLst>
          </p:cNvPr>
          <p:cNvCxnSpPr>
            <a:cxnSpLocks/>
          </p:cNvCxnSpPr>
          <p:nvPr/>
        </p:nvCxnSpPr>
        <p:spPr>
          <a:xfrm>
            <a:off x="7436198" y="4217183"/>
            <a:ext cx="1476170" cy="2245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9CE0E78-D119-1C4D-88EF-7ECD3D722044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8870316" y="3090143"/>
            <a:ext cx="1134337" cy="4383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EE07344-5A18-CD43-8BB3-E6A3F3663460}"/>
              </a:ext>
            </a:extLst>
          </p:cNvPr>
          <p:cNvCxnSpPr>
            <a:cxnSpLocks/>
          </p:cNvCxnSpPr>
          <p:nvPr/>
        </p:nvCxnSpPr>
        <p:spPr>
          <a:xfrm flipV="1">
            <a:off x="8918996" y="3397876"/>
            <a:ext cx="1173375" cy="6112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383F458-21F2-3846-BB65-B5B199DEC0E0}"/>
              </a:ext>
            </a:extLst>
          </p:cNvPr>
          <p:cNvCxnSpPr>
            <a:cxnSpLocks/>
          </p:cNvCxnSpPr>
          <p:nvPr/>
        </p:nvCxnSpPr>
        <p:spPr>
          <a:xfrm flipV="1">
            <a:off x="8901395" y="2811729"/>
            <a:ext cx="1182111" cy="9180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5E1AD64-597D-E442-AAF7-28A45AC73CAB}"/>
              </a:ext>
            </a:extLst>
          </p:cNvPr>
          <p:cNvCxnSpPr>
            <a:cxnSpLocks/>
          </p:cNvCxnSpPr>
          <p:nvPr/>
        </p:nvCxnSpPr>
        <p:spPr>
          <a:xfrm flipV="1">
            <a:off x="8884043" y="3048396"/>
            <a:ext cx="1182111" cy="9180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35C581C-819E-6B4C-9FD5-9051C63B3FB1}"/>
              </a:ext>
            </a:extLst>
          </p:cNvPr>
          <p:cNvCxnSpPr>
            <a:cxnSpLocks/>
          </p:cNvCxnSpPr>
          <p:nvPr/>
        </p:nvCxnSpPr>
        <p:spPr>
          <a:xfrm flipV="1">
            <a:off x="10154731" y="2811729"/>
            <a:ext cx="1089291" cy="3045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027D5EB-3D80-5C49-95E2-553A2D1EFC5D}"/>
              </a:ext>
            </a:extLst>
          </p:cNvPr>
          <p:cNvCxnSpPr>
            <a:cxnSpLocks/>
          </p:cNvCxnSpPr>
          <p:nvPr/>
        </p:nvCxnSpPr>
        <p:spPr>
          <a:xfrm flipV="1">
            <a:off x="10168896" y="2910184"/>
            <a:ext cx="1138920" cy="1133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C1B9CBF-248B-674B-BC12-A785F5E551AD}"/>
              </a:ext>
            </a:extLst>
          </p:cNvPr>
          <p:cNvCxnSpPr>
            <a:cxnSpLocks/>
          </p:cNvCxnSpPr>
          <p:nvPr/>
        </p:nvCxnSpPr>
        <p:spPr>
          <a:xfrm flipV="1">
            <a:off x="10154731" y="2715974"/>
            <a:ext cx="1104152" cy="1323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4EB8998-B44D-6C46-95C4-AD237082DCCA}"/>
              </a:ext>
            </a:extLst>
          </p:cNvPr>
          <p:cNvSpPr txBox="1"/>
          <p:nvPr/>
        </p:nvSpPr>
        <p:spPr>
          <a:xfrm>
            <a:off x="6967449" y="5308759"/>
            <a:ext cx="247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Ensemble of simulations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0E8617-B4B7-9942-8FD3-94CA81C28DF3}"/>
              </a:ext>
            </a:extLst>
          </p:cNvPr>
          <p:cNvSpPr txBox="1"/>
          <p:nvPr/>
        </p:nvSpPr>
        <p:spPr>
          <a:xfrm>
            <a:off x="6887412" y="3099783"/>
            <a:ext cx="141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8A40B10-A411-FD44-98C0-A407D005786A}"/>
              </a:ext>
            </a:extLst>
          </p:cNvPr>
          <p:cNvCxnSpPr>
            <a:cxnSpLocks/>
          </p:cNvCxnSpPr>
          <p:nvPr/>
        </p:nvCxnSpPr>
        <p:spPr>
          <a:xfrm>
            <a:off x="10168896" y="2746482"/>
            <a:ext cx="1096722" cy="261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46342B4-79D0-9A47-AE40-0B670D74A016}"/>
              </a:ext>
            </a:extLst>
          </p:cNvPr>
          <p:cNvCxnSpPr>
            <a:cxnSpLocks/>
          </p:cNvCxnSpPr>
          <p:nvPr/>
        </p:nvCxnSpPr>
        <p:spPr>
          <a:xfrm>
            <a:off x="1623609" y="3377839"/>
            <a:ext cx="0" cy="940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22789C6-E2C4-3642-A152-3FF1E2B55DE0}"/>
              </a:ext>
            </a:extLst>
          </p:cNvPr>
          <p:cNvCxnSpPr/>
          <p:nvPr/>
        </p:nvCxnSpPr>
        <p:spPr>
          <a:xfrm flipV="1">
            <a:off x="836798" y="1777640"/>
            <a:ext cx="0" cy="39127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DFF1148-7F0B-EB4F-B199-062C65A5ADF3}"/>
              </a:ext>
            </a:extLst>
          </p:cNvPr>
          <p:cNvCxnSpPr>
            <a:cxnSpLocks/>
          </p:cNvCxnSpPr>
          <p:nvPr/>
        </p:nvCxnSpPr>
        <p:spPr>
          <a:xfrm flipV="1">
            <a:off x="815532" y="5690422"/>
            <a:ext cx="5085907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>
            <a:extLst>
              <a:ext uri="{FF2B5EF4-FFF2-40B4-BE49-F238E27FC236}">
                <a16:creationId xmlns:a16="http://schemas.microsoft.com/office/drawing/2014/main" id="{6F850DC7-5CB6-A441-9D7F-DB40A79F2020}"/>
              </a:ext>
            </a:extLst>
          </p:cNvPr>
          <p:cNvCxnSpPr/>
          <p:nvPr/>
        </p:nvCxnSpPr>
        <p:spPr>
          <a:xfrm flipV="1">
            <a:off x="1208938" y="2309268"/>
            <a:ext cx="4614530" cy="2690037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EF75793-8EA1-2B48-A2F6-30D073A1A8AA}"/>
              </a:ext>
            </a:extLst>
          </p:cNvPr>
          <p:cNvSpPr txBox="1"/>
          <p:nvPr/>
        </p:nvSpPr>
        <p:spPr>
          <a:xfrm>
            <a:off x="3033716" y="584484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AEB3C69-D047-984C-8D02-817E43AD6720}"/>
              </a:ext>
            </a:extLst>
          </p:cNvPr>
          <p:cNvSpPr txBox="1"/>
          <p:nvPr/>
        </p:nvSpPr>
        <p:spPr>
          <a:xfrm rot="16200000">
            <a:off x="-302670" y="3469620"/>
            <a:ext cx="1519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Concentration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C07E12B-1795-D649-BBC0-32A76F628973}"/>
              </a:ext>
            </a:extLst>
          </p:cNvPr>
          <p:cNvSpPr txBox="1"/>
          <p:nvPr/>
        </p:nvSpPr>
        <p:spPr>
          <a:xfrm>
            <a:off x="836798" y="461618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 model</a:t>
            </a:r>
          </a:p>
        </p:txBody>
      </p:sp>
      <p:sp>
        <p:nvSpPr>
          <p:cNvPr id="45" name="5-Point Star 44">
            <a:extLst>
              <a:ext uri="{FF2B5EF4-FFF2-40B4-BE49-F238E27FC236}">
                <a16:creationId xmlns:a16="http://schemas.microsoft.com/office/drawing/2014/main" id="{74C22051-F0F9-B340-BBB9-0308CA116D33}"/>
              </a:ext>
            </a:extLst>
          </p:cNvPr>
          <p:cNvSpPr/>
          <p:nvPr/>
        </p:nvSpPr>
        <p:spPr>
          <a:xfrm>
            <a:off x="1496021" y="3734031"/>
            <a:ext cx="255177" cy="2397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40672E4-C91C-5E4D-8A15-7D36A6433BF0}"/>
              </a:ext>
            </a:extLst>
          </p:cNvPr>
          <p:cNvCxnSpPr>
            <a:cxnSpLocks/>
          </p:cNvCxnSpPr>
          <p:nvPr/>
        </p:nvCxnSpPr>
        <p:spPr>
          <a:xfrm>
            <a:off x="3046229" y="3063327"/>
            <a:ext cx="0" cy="940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5-Point Star 46">
            <a:extLst>
              <a:ext uri="{FF2B5EF4-FFF2-40B4-BE49-F238E27FC236}">
                <a16:creationId xmlns:a16="http://schemas.microsoft.com/office/drawing/2014/main" id="{1AC087B9-083A-1545-A05E-E2304BDF87E7}"/>
              </a:ext>
            </a:extLst>
          </p:cNvPr>
          <p:cNvSpPr/>
          <p:nvPr/>
        </p:nvSpPr>
        <p:spPr>
          <a:xfrm>
            <a:off x="2918641" y="3419519"/>
            <a:ext cx="255177" cy="2397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01B45EF-2E71-7D45-A4F4-2CE1256B4102}"/>
              </a:ext>
            </a:extLst>
          </p:cNvPr>
          <p:cNvCxnSpPr>
            <a:cxnSpLocks/>
          </p:cNvCxnSpPr>
          <p:nvPr/>
        </p:nvCxnSpPr>
        <p:spPr>
          <a:xfrm>
            <a:off x="4238644" y="2418735"/>
            <a:ext cx="0" cy="940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5-Point Star 48">
            <a:extLst>
              <a:ext uri="{FF2B5EF4-FFF2-40B4-BE49-F238E27FC236}">
                <a16:creationId xmlns:a16="http://schemas.microsoft.com/office/drawing/2014/main" id="{93815969-A23B-EC47-A6C1-073C042E2A8D}"/>
              </a:ext>
            </a:extLst>
          </p:cNvPr>
          <p:cNvSpPr/>
          <p:nvPr/>
        </p:nvSpPr>
        <p:spPr>
          <a:xfrm>
            <a:off x="4111056" y="2774927"/>
            <a:ext cx="255177" cy="2397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7DD900B-3A46-2643-AF58-0018E831AE4B}"/>
              </a:ext>
            </a:extLst>
          </p:cNvPr>
          <p:cNvCxnSpPr>
            <a:cxnSpLocks/>
          </p:cNvCxnSpPr>
          <p:nvPr/>
        </p:nvCxnSpPr>
        <p:spPr>
          <a:xfrm>
            <a:off x="5526749" y="2062543"/>
            <a:ext cx="0" cy="94000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5-Point Star 50">
            <a:extLst>
              <a:ext uri="{FF2B5EF4-FFF2-40B4-BE49-F238E27FC236}">
                <a16:creationId xmlns:a16="http://schemas.microsoft.com/office/drawing/2014/main" id="{7625D493-7588-4045-8195-AEB9B41F805C}"/>
              </a:ext>
            </a:extLst>
          </p:cNvPr>
          <p:cNvSpPr/>
          <p:nvPr/>
        </p:nvSpPr>
        <p:spPr>
          <a:xfrm>
            <a:off x="5399161" y="2418735"/>
            <a:ext cx="255177" cy="239712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A852BCC-3D13-C14A-95A7-2C93C89062A8}"/>
              </a:ext>
            </a:extLst>
          </p:cNvPr>
          <p:cNvSpPr txBox="1"/>
          <p:nvPr/>
        </p:nvSpPr>
        <p:spPr>
          <a:xfrm>
            <a:off x="1113844" y="3079504"/>
            <a:ext cx="141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ECF0BCA5-0EE5-1C40-AD77-5C8602A35D51}"/>
              </a:ext>
            </a:extLst>
          </p:cNvPr>
          <p:cNvCxnSpPr/>
          <p:nvPr/>
        </p:nvCxnSpPr>
        <p:spPr>
          <a:xfrm flipV="1">
            <a:off x="1174898" y="1919151"/>
            <a:ext cx="4614530" cy="2690037"/>
          </a:xfrm>
          <a:prstGeom prst="curvedConnector3">
            <a:avLst/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>
            <a:extLst>
              <a:ext uri="{FF2B5EF4-FFF2-40B4-BE49-F238E27FC236}">
                <a16:creationId xmlns:a16="http://schemas.microsoft.com/office/drawing/2014/main" id="{183BA848-4252-5A43-BE70-958424BDD387}"/>
              </a:ext>
            </a:extLst>
          </p:cNvPr>
          <p:cNvCxnSpPr/>
          <p:nvPr/>
        </p:nvCxnSpPr>
        <p:spPr>
          <a:xfrm flipV="1">
            <a:off x="1208938" y="2762659"/>
            <a:ext cx="4614530" cy="2690037"/>
          </a:xfrm>
          <a:prstGeom prst="curvedConnector3">
            <a:avLst/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97572ABC-B3E7-1245-AABE-C656A2E53717}"/>
              </a:ext>
            </a:extLst>
          </p:cNvPr>
          <p:cNvSpPr txBox="1"/>
          <p:nvPr/>
        </p:nvSpPr>
        <p:spPr>
          <a:xfrm>
            <a:off x="2597634" y="5066184"/>
            <a:ext cx="115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 error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07FA0CA-8353-624A-969D-9AD8297AE614}"/>
              </a:ext>
            </a:extLst>
          </p:cNvPr>
          <p:cNvSpPr txBox="1"/>
          <p:nvPr/>
        </p:nvSpPr>
        <p:spPr>
          <a:xfrm>
            <a:off x="1174898" y="1853145"/>
            <a:ext cx="2798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 data assimilation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322C8EE-0C7C-1B43-9886-E8C245E1EA5C}"/>
              </a:ext>
            </a:extLst>
          </p:cNvPr>
          <p:cNvSpPr txBox="1"/>
          <p:nvPr/>
        </p:nvSpPr>
        <p:spPr>
          <a:xfrm>
            <a:off x="6967449" y="1858692"/>
            <a:ext cx="2562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With Ensemble DA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2059C1-30B5-3849-9E24-856694D6E959}"/>
              </a:ext>
            </a:extLst>
          </p:cNvPr>
          <p:cNvSpPr txBox="1"/>
          <p:nvPr/>
        </p:nvSpPr>
        <p:spPr>
          <a:xfrm rot="20114355">
            <a:off x="8800880" y="3409939"/>
            <a:ext cx="350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Information from observations </a:t>
            </a:r>
          </a:p>
          <a:p>
            <a:r>
              <a:rPr lang="en-US" sz="2000" b="1" i="1" dirty="0"/>
              <a:t>accumulates with time</a:t>
            </a:r>
          </a:p>
        </p:txBody>
      </p:sp>
      <p:sp>
        <p:nvSpPr>
          <p:cNvPr id="59" name="Date Placeholder 58">
            <a:extLst>
              <a:ext uri="{FF2B5EF4-FFF2-40B4-BE49-F238E27FC236}">
                <a16:creationId xmlns:a16="http://schemas.microsoft.com/office/drawing/2014/main" id="{DAE8C934-F827-F51B-EA61-4EC808A28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F58A5FA6-EC88-6747-2243-EEC2C067F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D0F92585-C0CE-BED7-74C0-502815535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5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>
            <a:extLst>
              <a:ext uri="{FF2B5EF4-FFF2-40B4-BE49-F238E27FC236}">
                <a16:creationId xmlns:a16="http://schemas.microsoft.com/office/drawing/2014/main" id="{539F6F56-AAD5-9040-01C4-5FF1EB6127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52403" r="31883" b="28268"/>
          <a:stretch/>
        </p:blipFill>
        <p:spPr bwMode="auto">
          <a:xfrm>
            <a:off x="6910698" y="4561719"/>
            <a:ext cx="2403938" cy="1174613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15E13C41-D3D6-B379-5240-CB494EE89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7680491" y="1326827"/>
            <a:ext cx="4184069" cy="2069965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A4AE2317-C3D6-C2B6-AEC1-01B674265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7640678" y="515439"/>
            <a:ext cx="4184069" cy="2069965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1FE6AAB0-4757-EA2A-B03B-EC923BEC63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43" t="23661" r="24599" b="22269"/>
          <a:stretch/>
        </p:blipFill>
        <p:spPr>
          <a:xfrm>
            <a:off x="643884" y="602638"/>
            <a:ext cx="4092146" cy="2092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1Top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E0ABD-2273-B761-A39B-F7AE7C5DD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69" y="-243715"/>
            <a:ext cx="11108725" cy="1325563"/>
          </a:xfrm>
        </p:spPr>
        <p:txBody>
          <a:bodyPr/>
          <a:lstStyle/>
          <a:p>
            <a:r>
              <a:rPr lang="en-US" dirty="0"/>
              <a:t>How ensemble chemical data assimilation works</a:t>
            </a:r>
          </a:p>
        </p:txBody>
      </p:sp>
      <p:pic>
        <p:nvPicPr>
          <p:cNvPr id="6" name="Picture 5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6F6D28A3-8463-951F-99ED-D7308AF3D2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43" t="23661" r="24599" b="22269"/>
          <a:stretch/>
        </p:blipFill>
        <p:spPr>
          <a:xfrm>
            <a:off x="683743" y="1497950"/>
            <a:ext cx="4092146" cy="2092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1Top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3D482F5E-2F50-0190-32FC-47E28DBB09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01" t="23331" r="25032" b="22135"/>
          <a:stretch/>
        </p:blipFill>
        <p:spPr>
          <a:xfrm>
            <a:off x="589006" y="410067"/>
            <a:ext cx="4054070" cy="2110013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35BCFC-B4FF-D44A-CDC7-3499E3D0861C}"/>
              </a:ext>
            </a:extLst>
          </p:cNvPr>
          <p:cNvSpPr txBox="1"/>
          <p:nvPr/>
        </p:nvSpPr>
        <p:spPr>
          <a:xfrm>
            <a:off x="1711724" y="2859695"/>
            <a:ext cx="262418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Generate </a:t>
            </a:r>
            <a:r>
              <a:rPr lang="en-US" i="1" dirty="0"/>
              <a:t>n</a:t>
            </a:r>
            <a:r>
              <a:rPr lang="en-US" dirty="0"/>
              <a:t> perturbations </a:t>
            </a:r>
          </a:p>
          <a:p>
            <a:pPr algn="ctr"/>
            <a:r>
              <a:rPr lang="en-US" dirty="0"/>
              <a:t>to initial emissions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E8E6DB-BE2F-94F4-C9D3-9DD689ED37F4}"/>
              </a:ext>
            </a:extLst>
          </p:cNvPr>
          <p:cNvSpPr txBox="1"/>
          <p:nvPr/>
        </p:nvSpPr>
        <p:spPr>
          <a:xfrm>
            <a:off x="2852132" y="184878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35459E5E-194C-B0E9-EB4B-C6BA61426044}"/>
              </a:ext>
            </a:extLst>
          </p:cNvPr>
          <p:cNvSpPr/>
          <p:nvPr/>
        </p:nvSpPr>
        <p:spPr>
          <a:xfrm>
            <a:off x="5207858" y="1823274"/>
            <a:ext cx="2119699" cy="871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EOS-Chem Logo | Welcome to the GEOS-Chem Web Site">
            <a:extLst>
              <a:ext uri="{FF2B5EF4-FFF2-40B4-BE49-F238E27FC236}">
                <a16:creationId xmlns:a16="http://schemas.microsoft.com/office/drawing/2014/main" id="{1DB50BEF-29B2-7E40-D374-906EE6FB9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77" y="820175"/>
            <a:ext cx="1501782" cy="87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BBF6F3-84D7-62E5-90AA-AC8FAC29D71E}"/>
              </a:ext>
            </a:extLst>
          </p:cNvPr>
          <p:cNvSpPr txBox="1"/>
          <p:nvPr/>
        </p:nvSpPr>
        <p:spPr>
          <a:xfrm>
            <a:off x="5173272" y="2659566"/>
            <a:ext cx="2022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Run a CTM for each</a:t>
            </a:r>
          </a:p>
          <a:p>
            <a:pPr algn="ctr"/>
            <a:r>
              <a:rPr lang="en-US" dirty="0"/>
              <a:t> emission field</a:t>
            </a:r>
          </a:p>
        </p:txBody>
      </p:sp>
      <p:pic>
        <p:nvPicPr>
          <p:cNvPr id="1028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1FC30D74-5DB5-9193-B5BF-1BDEBBFC6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7600819" y="291845"/>
            <a:ext cx="4184069" cy="2069965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8B7269-A1A1-18AB-4FAF-53A70E7990B5}"/>
              </a:ext>
            </a:extLst>
          </p:cNvPr>
          <p:cNvSpPr txBox="1"/>
          <p:nvPr/>
        </p:nvSpPr>
        <p:spPr>
          <a:xfrm>
            <a:off x="9692853" y="169957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55B128-92B6-CBE3-4AF0-6C2A24B21F94}"/>
              </a:ext>
            </a:extLst>
          </p:cNvPr>
          <p:cNvSpPr txBox="1"/>
          <p:nvPr/>
        </p:nvSpPr>
        <p:spPr>
          <a:xfrm>
            <a:off x="7729712" y="2881989"/>
            <a:ext cx="42696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Generate </a:t>
            </a:r>
            <a:r>
              <a:rPr lang="en-US" i="1" dirty="0"/>
              <a:t>n</a:t>
            </a:r>
            <a:r>
              <a:rPr lang="en-US" dirty="0"/>
              <a:t> simulated 3D atmospheres, each reflecting different emissions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D46B7009-FA52-9B7E-BE12-61B1CA9C9855}"/>
              </a:ext>
            </a:extLst>
          </p:cNvPr>
          <p:cNvSpPr/>
          <p:nvPr/>
        </p:nvSpPr>
        <p:spPr>
          <a:xfrm rot="5400000">
            <a:off x="7846729" y="3534340"/>
            <a:ext cx="760092" cy="871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354EFD-0069-D5A8-FA14-7C1E2B5CF50D}"/>
              </a:ext>
            </a:extLst>
          </p:cNvPr>
          <p:cNvSpPr txBox="1"/>
          <p:nvPr/>
        </p:nvSpPr>
        <p:spPr>
          <a:xfrm>
            <a:off x="8777291" y="3593806"/>
            <a:ext cx="31764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Apply observation operators (e.g. satellite averaging kernels)</a:t>
            </a:r>
          </a:p>
        </p:txBody>
      </p:sp>
      <p:pic>
        <p:nvPicPr>
          <p:cNvPr id="23" name="Graphic 22" descr="Satellite with solid fill">
            <a:extLst>
              <a:ext uri="{FF2B5EF4-FFF2-40B4-BE49-F238E27FC236}">
                <a16:creationId xmlns:a16="http://schemas.microsoft.com/office/drawing/2014/main" id="{BA6A4650-D278-36F4-2C55-C4C5E99B56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77600" y="5323714"/>
            <a:ext cx="914400" cy="914400"/>
          </a:xfrm>
          <a:prstGeom prst="rect">
            <a:avLst/>
          </a:prstGeom>
        </p:spPr>
      </p:pic>
      <p:pic>
        <p:nvPicPr>
          <p:cNvPr id="25" name="Graphic 24" descr="Flask with solid fill">
            <a:extLst>
              <a:ext uri="{FF2B5EF4-FFF2-40B4-BE49-F238E27FC236}">
                <a16:creationId xmlns:a16="http://schemas.microsoft.com/office/drawing/2014/main" id="{00482511-102C-8685-720C-64229047A5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36552" y="4241934"/>
            <a:ext cx="91440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C63FAD1-4207-5763-E720-3B048000A3A1}"/>
              </a:ext>
            </a:extLst>
          </p:cNvPr>
          <p:cNvSpPr txBox="1"/>
          <p:nvPr/>
        </p:nvSpPr>
        <p:spPr>
          <a:xfrm>
            <a:off x="8822876" y="4872120"/>
            <a:ext cx="3176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Compare simulated observations to actual observations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243BB69-45F4-695A-FBBD-2EBBDB86A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52403" r="31883" b="28268"/>
          <a:stretch/>
        </p:blipFill>
        <p:spPr bwMode="auto">
          <a:xfrm>
            <a:off x="6910698" y="4348107"/>
            <a:ext cx="2403938" cy="1174613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123625A-E995-78FC-B27B-7A07563D9FF6}"/>
              </a:ext>
            </a:extLst>
          </p:cNvPr>
          <p:cNvSpPr txBox="1"/>
          <p:nvPr/>
        </p:nvSpPr>
        <p:spPr>
          <a:xfrm>
            <a:off x="8055093" y="515949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5A943DF3-2B6B-3FEE-6F9E-8D66DDBB3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52403" r="31883" b="28268"/>
          <a:stretch/>
        </p:blipFill>
        <p:spPr bwMode="auto">
          <a:xfrm>
            <a:off x="6989329" y="5050209"/>
            <a:ext cx="2403938" cy="1174613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ight Arrow 32">
            <a:extLst>
              <a:ext uri="{FF2B5EF4-FFF2-40B4-BE49-F238E27FC236}">
                <a16:creationId xmlns:a16="http://schemas.microsoft.com/office/drawing/2014/main" id="{30B56769-A59A-F20B-C40A-142B9FD4B61B}"/>
              </a:ext>
            </a:extLst>
          </p:cNvPr>
          <p:cNvSpPr/>
          <p:nvPr/>
        </p:nvSpPr>
        <p:spPr>
          <a:xfrm rot="10800000">
            <a:off x="5202672" y="4494832"/>
            <a:ext cx="1515383" cy="871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D14168DD-CEA2-0E9E-950D-CD58C3410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291419" y="4390838"/>
            <a:ext cx="2579425" cy="1276107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18761FB7-CE17-41A8-9B66-5C6F28E36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278087" y="3802287"/>
            <a:ext cx="2579425" cy="1276107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F4F6606B-747B-EB76-0551-58AC7668D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238228" y="3652835"/>
            <a:ext cx="2579425" cy="1276107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DABF1FE-AE6A-6C2C-6FCC-E4B64DC277DE}"/>
              </a:ext>
            </a:extLst>
          </p:cNvPr>
          <p:cNvSpPr txBox="1"/>
          <p:nvPr/>
        </p:nvSpPr>
        <p:spPr>
          <a:xfrm>
            <a:off x="1422100" y="4522206"/>
            <a:ext cx="28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E86F59-CDCF-0CD7-6109-C1C0E97911A6}"/>
              </a:ext>
            </a:extLst>
          </p:cNvPr>
          <p:cNvSpPr txBox="1"/>
          <p:nvPr/>
        </p:nvSpPr>
        <p:spPr>
          <a:xfrm>
            <a:off x="192643" y="5430833"/>
            <a:ext cx="257942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 ensemble spread to approximate prior error covariance matrix</a:t>
            </a:r>
          </a:p>
        </p:txBody>
      </p:sp>
      <p:pic>
        <p:nvPicPr>
          <p:cNvPr id="42" name="Graphic 41" descr="Satellite with solid fill">
            <a:extLst>
              <a:ext uri="{FF2B5EF4-FFF2-40B4-BE49-F238E27FC236}">
                <a16:creationId xmlns:a16="http://schemas.microsoft.com/office/drawing/2014/main" id="{2CD26B97-3C1A-8169-0331-9BCA28AB6A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61270" y="4058776"/>
            <a:ext cx="914400" cy="914400"/>
          </a:xfrm>
          <a:prstGeom prst="rect">
            <a:avLst/>
          </a:prstGeom>
        </p:spPr>
      </p:pic>
      <p:pic>
        <p:nvPicPr>
          <p:cNvPr id="43" name="Graphic 42" descr="Flask with solid fill">
            <a:extLst>
              <a:ext uri="{FF2B5EF4-FFF2-40B4-BE49-F238E27FC236}">
                <a16:creationId xmlns:a16="http://schemas.microsoft.com/office/drawing/2014/main" id="{C1AC115F-9BE2-6115-51E7-891CA72901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93318" y="4301351"/>
            <a:ext cx="914400" cy="9144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27E0B8C-8296-B9D4-FA17-26A501A9E004}"/>
              </a:ext>
            </a:extLst>
          </p:cNvPr>
          <p:cNvSpPr txBox="1"/>
          <p:nvPr/>
        </p:nvSpPr>
        <p:spPr>
          <a:xfrm>
            <a:off x="2772068" y="5420240"/>
            <a:ext cx="257942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Specify or calculate observational error covariance matrix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8E3CB-1E65-CC7B-83BD-66A3B9EC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D1960-1E1E-67F4-0F9D-4C9AB3CB0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7B1585-C9EF-6E2B-732B-937A4585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5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/>
      <p:bldP spid="19" grpId="0" animBg="1"/>
      <p:bldP spid="20" grpId="0" animBg="1"/>
      <p:bldP spid="21" grpId="0" animBg="1"/>
      <p:bldP spid="26" grpId="0"/>
      <p:bldP spid="30" grpId="0"/>
      <p:bldP spid="33" grpId="0" animBg="1"/>
      <p:bldP spid="40" grpId="0"/>
      <p:bldP spid="41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>
            <a:extLst>
              <a:ext uri="{FF2B5EF4-FFF2-40B4-BE49-F238E27FC236}">
                <a16:creationId xmlns:a16="http://schemas.microsoft.com/office/drawing/2014/main" id="{539F6F56-AAD5-9040-01C4-5FF1EB6127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52403" r="31883" b="28268"/>
          <a:stretch/>
        </p:blipFill>
        <p:spPr bwMode="auto">
          <a:xfrm>
            <a:off x="6910698" y="4561719"/>
            <a:ext cx="2403938" cy="1174613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15E13C41-D3D6-B379-5240-CB494EE89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7680491" y="1326827"/>
            <a:ext cx="4184069" cy="2069965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A4AE2317-C3D6-C2B6-AEC1-01B674265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7640678" y="515439"/>
            <a:ext cx="4184069" cy="2069965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1FE6AAB0-4757-EA2A-B03B-EC923BEC63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43" t="23661" r="24599" b="22269"/>
          <a:stretch/>
        </p:blipFill>
        <p:spPr>
          <a:xfrm>
            <a:off x="643884" y="602638"/>
            <a:ext cx="4092146" cy="2092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1Top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E0ABD-2273-B761-A39B-F7AE7C5DD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69" y="-243715"/>
            <a:ext cx="11108725" cy="1325563"/>
          </a:xfrm>
        </p:spPr>
        <p:txBody>
          <a:bodyPr/>
          <a:lstStyle/>
          <a:p>
            <a:r>
              <a:rPr lang="en-US" dirty="0"/>
              <a:t>How ensemble chemical data assimilation works</a:t>
            </a:r>
          </a:p>
        </p:txBody>
      </p:sp>
      <p:pic>
        <p:nvPicPr>
          <p:cNvPr id="6" name="Picture 5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6F6D28A3-8463-951F-99ED-D7308AF3D2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43" t="23661" r="24599" b="22269"/>
          <a:stretch/>
        </p:blipFill>
        <p:spPr>
          <a:xfrm>
            <a:off x="683743" y="1497950"/>
            <a:ext cx="4092146" cy="2092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1Top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3D482F5E-2F50-0190-32FC-47E28DBB09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01" t="23331" r="25032" b="22135"/>
          <a:stretch/>
        </p:blipFill>
        <p:spPr>
          <a:xfrm>
            <a:off x="589006" y="410067"/>
            <a:ext cx="4054070" cy="2110013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35BCFC-B4FF-D44A-CDC7-3499E3D0861C}"/>
              </a:ext>
            </a:extLst>
          </p:cNvPr>
          <p:cNvSpPr txBox="1"/>
          <p:nvPr/>
        </p:nvSpPr>
        <p:spPr>
          <a:xfrm>
            <a:off x="147461" y="2929915"/>
            <a:ext cx="50056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Weighting by covariance matrices, calculate optimal posterior emissions and/or concentrations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E8E6DB-BE2F-94F4-C9D3-9DD689ED37F4}"/>
              </a:ext>
            </a:extLst>
          </p:cNvPr>
          <p:cNvSpPr txBox="1"/>
          <p:nvPr/>
        </p:nvSpPr>
        <p:spPr>
          <a:xfrm>
            <a:off x="2852132" y="184878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35459E5E-194C-B0E9-EB4B-C6BA61426044}"/>
              </a:ext>
            </a:extLst>
          </p:cNvPr>
          <p:cNvSpPr/>
          <p:nvPr/>
        </p:nvSpPr>
        <p:spPr>
          <a:xfrm>
            <a:off x="5207858" y="1823274"/>
            <a:ext cx="2119699" cy="871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EOS-Chem Logo | Welcome to the GEOS-Chem Web Site">
            <a:extLst>
              <a:ext uri="{FF2B5EF4-FFF2-40B4-BE49-F238E27FC236}">
                <a16:creationId xmlns:a16="http://schemas.microsoft.com/office/drawing/2014/main" id="{1DB50BEF-29B2-7E40-D374-906EE6FB9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77" y="820175"/>
            <a:ext cx="1501782" cy="87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1FC30D74-5DB5-9193-B5BF-1BDEBBFC6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7600819" y="291845"/>
            <a:ext cx="4184069" cy="2069965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8B7269-A1A1-18AB-4FAF-53A70E7990B5}"/>
              </a:ext>
            </a:extLst>
          </p:cNvPr>
          <p:cNvSpPr txBox="1"/>
          <p:nvPr/>
        </p:nvSpPr>
        <p:spPr>
          <a:xfrm>
            <a:off x="9692853" y="169957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55B128-92B6-CBE3-4AF0-6C2A24B21F94}"/>
              </a:ext>
            </a:extLst>
          </p:cNvPr>
          <p:cNvSpPr txBox="1"/>
          <p:nvPr/>
        </p:nvSpPr>
        <p:spPr>
          <a:xfrm>
            <a:off x="7729712" y="2881989"/>
            <a:ext cx="42696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Generate </a:t>
            </a:r>
            <a:r>
              <a:rPr lang="en-US" i="1" dirty="0"/>
              <a:t>n</a:t>
            </a:r>
            <a:r>
              <a:rPr lang="en-US" dirty="0"/>
              <a:t> simulated 3D atmospheres, each reflecting different emissions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D46B7009-FA52-9B7E-BE12-61B1CA9C9855}"/>
              </a:ext>
            </a:extLst>
          </p:cNvPr>
          <p:cNvSpPr/>
          <p:nvPr/>
        </p:nvSpPr>
        <p:spPr>
          <a:xfrm rot="5400000">
            <a:off x="7846729" y="3534340"/>
            <a:ext cx="760092" cy="871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354EFD-0069-D5A8-FA14-7C1E2B5CF50D}"/>
              </a:ext>
            </a:extLst>
          </p:cNvPr>
          <p:cNvSpPr txBox="1"/>
          <p:nvPr/>
        </p:nvSpPr>
        <p:spPr>
          <a:xfrm>
            <a:off x="8777291" y="3593806"/>
            <a:ext cx="31764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Apply observation operators (e.g. satellite averaging kernels)</a:t>
            </a:r>
          </a:p>
        </p:txBody>
      </p:sp>
      <p:pic>
        <p:nvPicPr>
          <p:cNvPr id="23" name="Graphic 22" descr="Satellite with solid fill">
            <a:extLst>
              <a:ext uri="{FF2B5EF4-FFF2-40B4-BE49-F238E27FC236}">
                <a16:creationId xmlns:a16="http://schemas.microsoft.com/office/drawing/2014/main" id="{BA6A4650-D278-36F4-2C55-C4C5E99B56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77600" y="5323714"/>
            <a:ext cx="914400" cy="914400"/>
          </a:xfrm>
          <a:prstGeom prst="rect">
            <a:avLst/>
          </a:prstGeom>
        </p:spPr>
      </p:pic>
      <p:pic>
        <p:nvPicPr>
          <p:cNvPr id="25" name="Graphic 24" descr="Flask with solid fill">
            <a:extLst>
              <a:ext uri="{FF2B5EF4-FFF2-40B4-BE49-F238E27FC236}">
                <a16:creationId xmlns:a16="http://schemas.microsoft.com/office/drawing/2014/main" id="{00482511-102C-8685-720C-64229047A5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36552" y="4241934"/>
            <a:ext cx="91440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C63FAD1-4207-5763-E720-3B048000A3A1}"/>
              </a:ext>
            </a:extLst>
          </p:cNvPr>
          <p:cNvSpPr txBox="1"/>
          <p:nvPr/>
        </p:nvSpPr>
        <p:spPr>
          <a:xfrm>
            <a:off x="8822876" y="4872120"/>
            <a:ext cx="3176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Compare simulated observations to actual observations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243BB69-45F4-695A-FBBD-2EBBDB86A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52403" r="31883" b="28268"/>
          <a:stretch/>
        </p:blipFill>
        <p:spPr bwMode="auto">
          <a:xfrm>
            <a:off x="6910698" y="4348107"/>
            <a:ext cx="2403938" cy="1174613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123625A-E995-78FC-B27B-7A07563D9FF6}"/>
              </a:ext>
            </a:extLst>
          </p:cNvPr>
          <p:cNvSpPr txBox="1"/>
          <p:nvPr/>
        </p:nvSpPr>
        <p:spPr>
          <a:xfrm>
            <a:off x="8055093" y="515949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5A943DF3-2B6B-3FEE-6F9E-8D66DDBB3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52403" r="31883" b="28268"/>
          <a:stretch/>
        </p:blipFill>
        <p:spPr bwMode="auto">
          <a:xfrm>
            <a:off x="6989329" y="5050209"/>
            <a:ext cx="2403938" cy="1174613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ight Arrow 32">
            <a:extLst>
              <a:ext uri="{FF2B5EF4-FFF2-40B4-BE49-F238E27FC236}">
                <a16:creationId xmlns:a16="http://schemas.microsoft.com/office/drawing/2014/main" id="{30B56769-A59A-F20B-C40A-142B9FD4B61B}"/>
              </a:ext>
            </a:extLst>
          </p:cNvPr>
          <p:cNvSpPr/>
          <p:nvPr/>
        </p:nvSpPr>
        <p:spPr>
          <a:xfrm rot="10800000">
            <a:off x="5202672" y="4494832"/>
            <a:ext cx="1515383" cy="871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D14168DD-CEA2-0E9E-950D-CD58C3410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291419" y="4390838"/>
            <a:ext cx="2579425" cy="1276107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18761FB7-CE17-41A8-9B66-5C6F28E36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278087" y="3802287"/>
            <a:ext cx="2579425" cy="1276107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F4F6606B-747B-EB76-0551-58AC7668D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238228" y="3652835"/>
            <a:ext cx="2579425" cy="1276107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DABF1FE-AE6A-6C2C-6FCC-E4B64DC277DE}"/>
              </a:ext>
            </a:extLst>
          </p:cNvPr>
          <p:cNvSpPr txBox="1"/>
          <p:nvPr/>
        </p:nvSpPr>
        <p:spPr>
          <a:xfrm>
            <a:off x="1422100" y="4522206"/>
            <a:ext cx="28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E86F59-CDCF-0CD7-6109-C1C0E97911A6}"/>
              </a:ext>
            </a:extLst>
          </p:cNvPr>
          <p:cNvSpPr txBox="1"/>
          <p:nvPr/>
        </p:nvSpPr>
        <p:spPr>
          <a:xfrm>
            <a:off x="192643" y="5430833"/>
            <a:ext cx="257942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 ensemble spread to approximate prior error covariance matrix</a:t>
            </a:r>
          </a:p>
        </p:txBody>
      </p:sp>
      <p:pic>
        <p:nvPicPr>
          <p:cNvPr id="42" name="Graphic 41" descr="Satellite with solid fill">
            <a:extLst>
              <a:ext uri="{FF2B5EF4-FFF2-40B4-BE49-F238E27FC236}">
                <a16:creationId xmlns:a16="http://schemas.microsoft.com/office/drawing/2014/main" id="{2CD26B97-3C1A-8169-0331-9BCA28AB6A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61270" y="4058776"/>
            <a:ext cx="914400" cy="914400"/>
          </a:xfrm>
          <a:prstGeom prst="rect">
            <a:avLst/>
          </a:prstGeom>
        </p:spPr>
      </p:pic>
      <p:pic>
        <p:nvPicPr>
          <p:cNvPr id="43" name="Graphic 42" descr="Flask with solid fill">
            <a:extLst>
              <a:ext uri="{FF2B5EF4-FFF2-40B4-BE49-F238E27FC236}">
                <a16:creationId xmlns:a16="http://schemas.microsoft.com/office/drawing/2014/main" id="{C1AC115F-9BE2-6115-51E7-891CA72901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93318" y="4301351"/>
            <a:ext cx="914400" cy="9144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27E0B8C-8296-B9D4-FA17-26A501A9E004}"/>
              </a:ext>
            </a:extLst>
          </p:cNvPr>
          <p:cNvSpPr txBox="1"/>
          <p:nvPr/>
        </p:nvSpPr>
        <p:spPr>
          <a:xfrm>
            <a:off x="2772068" y="5420240"/>
            <a:ext cx="257942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Specify or calculate observational error covariance matrix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BABF9C5D-5262-0EF0-21D9-06E7DEB2D1FB}"/>
              </a:ext>
            </a:extLst>
          </p:cNvPr>
          <p:cNvSpPr/>
          <p:nvPr/>
        </p:nvSpPr>
        <p:spPr>
          <a:xfrm rot="16200000">
            <a:off x="2644358" y="3376496"/>
            <a:ext cx="493145" cy="871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E4FABE-3EC4-4095-241B-31D1176C63E9}"/>
              </a:ext>
            </a:extLst>
          </p:cNvPr>
          <p:cNvSpPr txBox="1"/>
          <p:nvPr/>
        </p:nvSpPr>
        <p:spPr>
          <a:xfrm>
            <a:off x="5173272" y="2659566"/>
            <a:ext cx="2022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Run a CTM for each</a:t>
            </a:r>
          </a:p>
          <a:p>
            <a:pPr algn="ctr"/>
            <a:r>
              <a:rPr lang="en-US" dirty="0"/>
              <a:t> emission field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401ABE-B0E5-E2F3-16FD-5B60EB5349DA}"/>
              </a:ext>
            </a:extLst>
          </p:cNvPr>
          <p:cNvSpPr/>
          <p:nvPr/>
        </p:nvSpPr>
        <p:spPr>
          <a:xfrm>
            <a:off x="4380346" y="3600655"/>
            <a:ext cx="3288997" cy="5179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Rinse and repeat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AC41B9A-25AE-5025-045D-75E245BDA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2024/06/10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364B4-4B9F-90C8-D92C-61C2C1440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cheereio.seas.harvard.edu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2F20451-620D-5015-A551-070990AFC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8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18816</TotalTime>
  <Words>2514</Words>
  <Application>Microsoft Macintosh PowerPoint</Application>
  <PresentationFormat>Widescreen</PresentationFormat>
  <Paragraphs>458</Paragraphs>
  <Slides>47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Cambria Math</vt:lpstr>
      <vt:lpstr>Wingdings</vt:lpstr>
      <vt:lpstr>Office Theme</vt:lpstr>
      <vt:lpstr>Running CHEEREIO 1.3 A hands-on guide to nonlinear ensemble data assimilation and emissions estimation with GEOS-Chem</vt:lpstr>
      <vt:lpstr>Table of contents</vt:lpstr>
      <vt:lpstr>Table of contents</vt:lpstr>
      <vt:lpstr>The bottom-up method of emissions estimation</vt:lpstr>
      <vt:lpstr>Data assimilation allows atmospheric models to incorporate observations</vt:lpstr>
      <vt:lpstr>CHEEREIO guesses emissions and compares model to observations</vt:lpstr>
      <vt:lpstr>Ensemble-based approaches are a relatively cheap way to handle linear and non-linear problems</vt:lpstr>
      <vt:lpstr>How ensemble chemical data assimilation works</vt:lpstr>
      <vt:lpstr>How ensemble chemical data assimilation works</vt:lpstr>
      <vt:lpstr>There are many other approaches to assimilation and emissions correction</vt:lpstr>
      <vt:lpstr>CHEEREIO makes ensemble data assimilation as easy as running GEOS-Chem across many species/observers</vt:lpstr>
      <vt:lpstr>Assemble the building blocks of your simulation in the configuration file</vt:lpstr>
      <vt:lpstr>CHEEREIO supports many customizations: aggregating into super-observations</vt:lpstr>
      <vt:lpstr>Table of contents</vt:lpstr>
      <vt:lpstr>Getting ready: detailed documentation is provided on ReadTheDocs</vt:lpstr>
      <vt:lpstr>Getting ready: frequently asked questions</vt:lpstr>
      <vt:lpstr>Getting ready: using git to obtain source code</vt:lpstr>
      <vt:lpstr>A tour of the CHEEREIO top-level code directory</vt:lpstr>
      <vt:lpstr>Getting ready: setting up software environments</vt:lpstr>
      <vt:lpstr>Getting ready: setting up software environments</vt:lpstr>
      <vt:lpstr>Initialization: defining ensemble settings</vt:lpstr>
      <vt:lpstr>Initialization: defining ensemble settings</vt:lpstr>
      <vt:lpstr>Initialization: defining ensemble settings</vt:lpstr>
      <vt:lpstr>Initialization: deploying the ensemble</vt:lpstr>
      <vt:lpstr>Initialization: deploying the ensemble</vt:lpstr>
      <vt:lpstr>Initialization: deploying the ensemble</vt:lpstr>
      <vt:lpstr>Table of contents</vt:lpstr>
      <vt:lpstr>Add new observation operators easily with Python-based inheritance</vt:lpstr>
      <vt:lpstr>Add new observation operators easily with Python-based inheritance</vt:lpstr>
      <vt:lpstr>Automatically validate results with other observers within one workflow</vt:lpstr>
      <vt:lpstr>Anatomy of a CHEEREIO observation operator</vt:lpstr>
      <vt:lpstr>PowerPoint Presentation</vt:lpstr>
      <vt:lpstr>PowerPoint Presentation</vt:lpstr>
      <vt:lpstr>PowerPoint Presentation</vt:lpstr>
      <vt:lpstr>Table of contents</vt:lpstr>
      <vt:lpstr>Run time: executing the ensemble</vt:lpstr>
      <vt:lpstr>CHEEREIO runtime: behind the scenes</vt:lpstr>
      <vt:lpstr>Run time: checking ensemble progress, duplication, and backup restoration</vt:lpstr>
      <vt:lpstr>Table of contents</vt:lpstr>
      <vt:lpstr>Postprocessing: ensemble snapshots and full postprocessing suite</vt:lpstr>
      <vt:lpstr>Postprocessing: ensemble snapshots and full postprocessing suite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Data-intensive methods for modeling air quality</dc:title>
  <dc:creator>Pendergrass, Drew</dc:creator>
  <cp:lastModifiedBy>Pendergrass, Drew</cp:lastModifiedBy>
  <cp:revision>269</cp:revision>
  <dcterms:created xsi:type="dcterms:W3CDTF">2020-09-16T10:46:14Z</dcterms:created>
  <dcterms:modified xsi:type="dcterms:W3CDTF">2024-06-10T19:25:25Z</dcterms:modified>
</cp:coreProperties>
</file>