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79" r:id="rId2"/>
    <p:sldId id="2204" r:id="rId3"/>
    <p:sldId id="2205" r:id="rId4"/>
    <p:sldId id="350" r:id="rId5"/>
    <p:sldId id="2172" r:id="rId6"/>
    <p:sldId id="2194" r:id="rId7"/>
    <p:sldId id="2173" r:id="rId8"/>
    <p:sldId id="2206" r:id="rId9"/>
    <p:sldId id="2195" r:id="rId10"/>
    <p:sldId id="2196" r:id="rId11"/>
    <p:sldId id="2207" r:id="rId12"/>
    <p:sldId id="2209" r:id="rId13"/>
    <p:sldId id="2210" r:id="rId14"/>
    <p:sldId id="2211" r:id="rId15"/>
    <p:sldId id="2198" r:id="rId16"/>
    <p:sldId id="2208" r:id="rId17"/>
    <p:sldId id="2200" r:id="rId18"/>
    <p:sldId id="2201" r:id="rId19"/>
    <p:sldId id="2212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ndergrass, Drew" initials="PD" lastIdx="2" clrIdx="0">
    <p:extLst>
      <p:ext uri="{19B8F6BF-5375-455C-9EA6-DF929625EA0E}">
        <p15:presenceInfo xmlns:p15="http://schemas.microsoft.com/office/powerpoint/2012/main" userId="S::pendergrass@college.harvard.edu::99078cb6-da51-41a4-ae66-1de58c48a2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127E"/>
    <a:srgbClr val="2F2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7"/>
    <p:restoredTop sz="84585"/>
  </p:normalViewPr>
  <p:slideViewPr>
    <p:cSldViewPr snapToGrid="0" snapToObjects="1">
      <p:cViewPr varScale="1">
        <p:scale>
          <a:sx n="90" d="100"/>
          <a:sy n="90" d="100"/>
        </p:scale>
        <p:origin x="1152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F7CA7-FA65-FF46-AC8D-9FFD1F76B4BC}" type="datetimeFigureOut">
              <a:rPr lang="en-US" smtClean="0"/>
              <a:t>1/8/25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D6DB3-23FD-DE4C-AF9D-F2768C71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2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18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0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SO2 down, so in transitional phase more NH3 available to form particulate nitrate and more mass in particle phase.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77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VOC sensitive regime is not relevant in South Korea at the spatial resolution we consider. Comes up in the North China Plain.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7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NH3 has stayed relatively constant, NOx decreasing throughout the study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3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2B02B-2C15-F0EE-1485-9863AAF3C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29EC31-D299-311F-DF7A-2B117F2AC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DFF66-F7BF-5BBA-FCBB-42D2D5747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B7B73-B22A-0C5B-6D13-CF09DACBD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8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5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2015, steady weekend effect throughout day</a:t>
            </a:r>
          </a:p>
          <a:p>
            <a:r>
              <a:rPr lang="en-US" dirty="0"/>
              <a:t>After 2015, weekend effect driven by nighttime dynamics.</a:t>
            </a:r>
          </a:p>
          <a:p>
            <a:endParaRPr lang="en-US" dirty="0"/>
          </a:p>
          <a:p>
            <a:r>
              <a:rPr lang="en-US" dirty="0"/>
              <a:t>Also note that ozone has increased at all times of day over the study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88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CEF3-6C80-E53D-BD4A-0513F2EA8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7C130-FCA4-9B97-BC4A-F7D47A57F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412F2-D937-AAFD-4F63-68BAB9EDA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FB545-AE62-5AD4-6BBC-DDEDB3B14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4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7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F3A59-BF67-D7A9-C6FE-3AC4FCF2E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42122-59BD-3729-2750-40F2898F5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00905-B2E9-0177-BCDF-73F63E448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1C67A-0C00-4819-8246-B4F5FC6CD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8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before and after for Korea or China with 2013 action plan – most impactful policy. Can’t compare to impacts of 2017 policy.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7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2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0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31670-ACD0-079B-4423-007630694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3B7E8-04F4-3559-3DEF-F58EF722B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8A63B-C523-1DA4-51FE-66941C688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81F4A-D63E-4B7E-C07D-3FFAC6BD8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87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Aggregate sites to 0.25 grid and detrend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MLR to fit PM2.5 to top three met variables (by AIC) to make met model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Variables considered are: boundary layer height, sea level pressure, </a:t>
            </a:r>
            <a:r>
              <a:rPr lang="en-US" dirty="0" err="1"/>
              <a:t>precip</a:t>
            </a:r>
            <a:r>
              <a:rPr lang="en-US" dirty="0"/>
              <a:t>, surface RH, surface T, 10m wind speed, meridional (v) winds at 850 </a:t>
            </a:r>
            <a:r>
              <a:rPr lang="en-US" dirty="0" err="1"/>
              <a:t>hPa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Remove met fit; residuals plotted.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4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E2C2B-A5B0-11E8-E01E-87874E16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1F91B3-949E-9770-DE6A-B6929831B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091ED-D5CC-85E9-4DF9-28D5EC74F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0A2CA-6B93-FE0D-A0B4-03FC3B8BE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6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013-8331-AA43-9BEB-A16BA7BAE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E6E33-473B-614B-8E7C-76E0C2F08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93E60-D411-E44E-9F97-5B6D7E19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C5D-3A2A-3B46-B752-116CCC130CED}" type="datetime1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C3446-86AA-AB42-9E82-14857A04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42BAA-358B-2B44-BF76-60BB5563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C100-837E-A649-89E7-326166C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CC57E-5529-1141-B582-1A0B29BB8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93F7-725A-F845-B923-C26E7CB2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6FC7-802D-C54A-907C-59EA612BA4CE}" type="datetime1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F1F2-ADAD-6C42-B05D-2A3AF9C0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BC86-B1C9-2649-A515-54490FBA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7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F9FD9-915F-DD42-9EDF-15872F0CC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CC68B-61A2-624F-998D-46AFAA15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BE0D5-7EF5-EC4F-993F-154A137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D84B4-F7E3-8249-83F6-3319DBB3E7E6}" type="datetime1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CDBF0-DA1D-EA42-BC75-FE06856B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AE359-9C09-3741-8A91-707CCBB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40C0-6DEE-0644-B43D-50E28E4A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CAC9-5F9A-CB4F-858E-2027DF7EE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50609-0537-ED48-9464-FD61925C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3B3DA-F572-3643-9F9F-04EA93D18AFB}" type="datetime1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D2E45-19E1-5A43-9567-87B83A19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AE3D8-93B2-2F48-9AC2-D81BCBE6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DD03-CF2F-CC46-8222-D676019A4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D0A60-C83D-514D-A1E0-C8659A0A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C0EBF-9FD9-C749-A8E9-6B2A472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000E-5FC5-8246-B532-ECC2A8457132}" type="datetime1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313F-8B40-BC4B-BBF5-4D4FABB9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F994-5312-6D4B-B635-676414EA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D0CE-8734-714F-A407-470AEA52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0859-8687-A44B-8D97-CA28583A1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A1835-36F0-984C-9CBA-C8E67767A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F185F-B9F6-8144-8C10-E011BB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394E9-8F6B-0A48-9CF1-1907293AB6AF}" type="datetime1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C791B-50D1-7945-91FD-73B5B3E8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D7909-187B-C04C-9402-5C74CD42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6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622E-53CF-1746-BD9F-213EC2BC7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4A76-C192-C94E-B667-DDED65433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F0DDF-2992-CA44-B534-56270CF09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39360-AA95-204A-A0E8-9D66CD29C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23048-9C7A-AB43-A1D6-14FA7D222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055A34-701C-B842-90B3-70B9B5D4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BE19-04A4-B54E-838B-FA70B76D1D37}" type="datetime1">
              <a:rPr lang="en-US" smtClean="0"/>
              <a:t>1/8/25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DE445-8AB1-9D45-B1BE-493DD4A9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44B2-9372-4044-BCF6-2AA0D3CA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D3EF-A0F4-3A4F-BDD1-378D93E2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58B5D-7398-0641-B93E-C3A6F98C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3790-E097-934C-9C52-9528F0468025}" type="datetime1">
              <a:rPr lang="en-US" smtClean="0"/>
              <a:t>1/8/25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2374F-0F3A-304C-8C7A-EF7C87EF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452D6-83F3-AB44-9269-166B94E5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F544C-8696-DA43-860E-0FE18EAC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9FBE-52FE-1E46-8EB6-5DA705B881A7}" type="datetime1">
              <a:rPr lang="en-US" smtClean="0"/>
              <a:t>1/8/25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60A2A-0DF4-1342-97D3-4A4BA5E4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4B443-59B2-584F-9613-E137C3AF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CC2F-E99D-AE41-9655-C2B08C72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82E34-71A4-2E44-A682-CDC9FF7B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DFAA5-210D-C140-9E6C-686FB51AC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BDDFD-950F-5F4F-84CC-44A5AD32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00320-1137-DB4C-9E5D-B03719552C52}" type="datetime1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4E085-7032-8248-A0C7-0753726EB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693A0-D232-924D-BEF6-98E68996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B3F1-CFF7-CD48-93D1-213B4193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02450-A7B4-0247-94E3-F5302D2A9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1F86F-D4B5-C944-85A0-437C102E2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C2C31-4C36-D345-AF10-6D22173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00EF-086F-594F-8499-3F2039789EC3}" type="datetime1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65008-D774-5F49-835E-FF719155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4A9E2-1409-F44D-940C-E1C5FF20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7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37DF4-1D98-0C4B-95F4-6D6FFB50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2ACE8-EA82-0044-B238-E728896BF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D35AE-0EA1-8C46-9E65-EED1C87BC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B4441-FE3B-3C4A-8072-882F53BE8BE4}" type="datetime1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B0D7A-89DD-F74D-B03D-A365D1680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0EED-94AE-1D4F-8BD2-C5ACA07E8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777ED1-2C55-B24A-8B19-34FB06E28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" r="1"/>
          <a:stretch/>
        </p:blipFill>
        <p:spPr>
          <a:xfrm>
            <a:off x="215775" y="4940846"/>
            <a:ext cx="1851558" cy="16764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01658A8F-A0BF-584F-A908-366C9CA4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460" y="5153695"/>
            <a:ext cx="1282700" cy="147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D76EF7-3101-B14C-B7FD-17254F55E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11" y="240754"/>
            <a:ext cx="11591778" cy="4024093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Interpreting fine particulate matter (PM</a:t>
            </a:r>
            <a:r>
              <a:rPr lang="en-US" baseline="-25000" dirty="0"/>
              <a:t>2.5</a:t>
            </a:r>
            <a:r>
              <a:rPr lang="en-US" dirty="0"/>
              <a:t>) trends in South Korea, 2011-2022 </a:t>
            </a:r>
            <a:br>
              <a:rPr lang="en-US" dirty="0"/>
            </a:br>
            <a:br>
              <a:rPr lang="en-US" sz="3100" dirty="0"/>
            </a:br>
            <a:r>
              <a:rPr lang="en-US" sz="2700" dirty="0"/>
              <a:t>Drew Pendergrass | AMS Annual Meeting</a:t>
            </a:r>
            <a:br>
              <a:rPr lang="en-US" sz="2700" dirty="0"/>
            </a:br>
            <a:r>
              <a:rPr lang="en-US" sz="2700" dirty="0"/>
              <a:t>January 14, 2025</a:t>
            </a:r>
            <a:br>
              <a:rPr lang="en-US" sz="3100" dirty="0"/>
            </a:br>
            <a:br>
              <a:rPr lang="en-US" sz="3100" dirty="0"/>
            </a:br>
            <a:r>
              <a:rPr lang="en-US" sz="2700" dirty="0"/>
              <a:t>with Daniel J. Jacob, Yujin J. Oak, </a:t>
            </a:r>
            <a:r>
              <a:rPr lang="en-US" sz="2700" dirty="0" err="1"/>
              <a:t>Ruijun</a:t>
            </a:r>
            <a:r>
              <a:rPr lang="en-US" sz="2700" dirty="0"/>
              <a:t> Dang, Laura </a:t>
            </a:r>
            <a:r>
              <a:rPr lang="en-US" sz="2700" dirty="0" err="1"/>
              <a:t>Hyesung</a:t>
            </a:r>
            <a:r>
              <a:rPr lang="en-US" sz="2700" dirty="0"/>
              <a:t> Yang, Ellie Beaudry, Nadia K. Colombi, </a:t>
            </a:r>
            <a:r>
              <a:rPr lang="en-US" sz="2700" dirty="0" err="1"/>
              <a:t>Shixian</a:t>
            </a:r>
            <a:r>
              <a:rPr lang="en-US" sz="2700" dirty="0"/>
              <a:t> Zhai, </a:t>
            </a:r>
            <a:r>
              <a:rPr lang="en-US" sz="2700" dirty="0" err="1"/>
              <a:t>Hwajin</a:t>
            </a:r>
            <a:r>
              <a:rPr lang="en-US" sz="2700" dirty="0"/>
              <a:t> Kim, Jin-</a:t>
            </a:r>
            <a:r>
              <a:rPr lang="en-US" sz="2700" dirty="0" err="1"/>
              <a:t>soo</a:t>
            </a:r>
            <a:r>
              <a:rPr lang="en-US" sz="2700" dirty="0"/>
              <a:t> Choi, Jin-</a:t>
            </a:r>
            <a:r>
              <a:rPr lang="en-US" sz="2700" dirty="0" err="1"/>
              <a:t>soo</a:t>
            </a:r>
            <a:r>
              <a:rPr lang="en-US" sz="2700" dirty="0"/>
              <a:t> Park, </a:t>
            </a:r>
            <a:r>
              <a:rPr lang="en-US" sz="2700" dirty="0" err="1"/>
              <a:t>Soontae</a:t>
            </a:r>
            <a:r>
              <a:rPr lang="en-US" sz="2700" dirty="0"/>
              <a:t> Kim, and Hong Liao</a:t>
            </a:r>
            <a:endParaRPr lang="en-US" sz="3100" dirty="0"/>
          </a:p>
        </p:txBody>
      </p:sp>
      <p:pic>
        <p:nvPicPr>
          <p:cNvPr id="1026" name="Picture 2" descr="AMS Annual Meeting 2025(New Orleans LA) - 105th Annual Meeting of American  Meteorological Society -- showsbee.com">
            <a:extLst>
              <a:ext uri="{FF2B5EF4-FFF2-40B4-BE49-F238E27FC236}">
                <a16:creationId xmlns:a16="http://schemas.microsoft.com/office/drawing/2014/main" id="{FD39CEAD-D9CE-3B44-049E-81B695ED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80" y="4818211"/>
            <a:ext cx="1697640" cy="19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49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2726C-84AC-CBEF-42F0-7E92F3297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454A-3C63-E070-1482-9F8DE929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411" y="1940118"/>
            <a:ext cx="4681589" cy="2583025"/>
          </a:xfrm>
        </p:spPr>
        <p:txBody>
          <a:bodyPr>
            <a:normAutofit/>
          </a:bodyPr>
          <a:lstStyle/>
          <a:p>
            <a:r>
              <a:rPr lang="en-US" dirty="0"/>
              <a:t>Overall decrease obscures </a:t>
            </a:r>
            <a:r>
              <a:rPr lang="en-US" b="1" dirty="0"/>
              <a:t>three distinct periods </a:t>
            </a:r>
            <a:r>
              <a:rPr lang="en-US" dirty="0"/>
              <a:t>of PM</a:t>
            </a:r>
            <a:r>
              <a:rPr lang="en-US" baseline="-25000" dirty="0"/>
              <a:t>2.5</a:t>
            </a:r>
            <a:r>
              <a:rPr lang="en-US" dirty="0"/>
              <a:t> behavior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8E9D90-87A6-D16D-33A6-2EDFFBBB2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435"/>
          <a:stretch/>
        </p:blipFill>
        <p:spPr>
          <a:xfrm>
            <a:off x="48066" y="129400"/>
            <a:ext cx="7301293" cy="6728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9B5B-B3BD-BB03-F0BC-16E717EE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5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6C23D-8595-5A0F-FAF2-F562CFE8B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DF88-02D8-B910-0697-298DA6B1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71"/>
            <a:ext cx="10515600" cy="13255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EF163-4408-F435-25DA-3292769EB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51004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Producing a unified national PM</a:t>
            </a:r>
            <a:r>
              <a:rPr lang="en-US" baseline="-25000" dirty="0">
                <a:solidFill>
                  <a:schemeClr val="bg2"/>
                </a:solidFill>
              </a:rPr>
              <a:t>2.5</a:t>
            </a:r>
            <a:r>
              <a:rPr lang="en-US" dirty="0">
                <a:solidFill>
                  <a:schemeClr val="bg2"/>
                </a:solidFill>
              </a:rPr>
              <a:t> dataset for South Korea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Three distinct periods of PM</a:t>
            </a:r>
            <a:r>
              <a:rPr lang="en-US" baseline="-25000" dirty="0">
                <a:solidFill>
                  <a:schemeClr val="bg2"/>
                </a:solidFill>
              </a:rPr>
              <a:t>2.5</a:t>
            </a:r>
            <a:r>
              <a:rPr lang="en-US" dirty="0">
                <a:solidFill>
                  <a:schemeClr val="bg2"/>
                </a:solidFill>
              </a:rPr>
              <a:t> behavior: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Transition 2: Changes in particulate nitrate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Transition 1: Evidence from the weekend effect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D206E-9E4F-95A4-C059-8BB3FFD0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A1C66F-DC1E-FE4B-ADEE-84C919DBD27A}"/>
              </a:ext>
            </a:extLst>
          </p:cNvPr>
          <p:cNvGrpSpPr/>
          <p:nvPr/>
        </p:nvGrpSpPr>
        <p:grpSpPr>
          <a:xfrm>
            <a:off x="1420091" y="2547927"/>
            <a:ext cx="9351818" cy="1762145"/>
            <a:chOff x="1420091" y="2812149"/>
            <a:chExt cx="9351818" cy="1762145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F402A7D3-7155-6094-8AF9-30BF1868F298}"/>
                </a:ext>
              </a:extLst>
            </p:cNvPr>
            <p:cNvSpPr/>
            <p:nvPr/>
          </p:nvSpPr>
          <p:spPr>
            <a:xfrm>
              <a:off x="1420091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2011-2014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CE97FC9B-5B92-C5C9-0AB9-2A51A6916D24}"/>
                </a:ext>
              </a:extLst>
            </p:cNvPr>
            <p:cNvSpPr/>
            <p:nvPr/>
          </p:nvSpPr>
          <p:spPr>
            <a:xfrm>
              <a:off x="4769427" y="2997843"/>
              <a:ext cx="2653145" cy="100937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2015-2018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087CB5A-DC57-29B0-6E67-90B5AFC7BBF2}"/>
                </a:ext>
              </a:extLst>
            </p:cNvPr>
            <p:cNvSpPr/>
            <p:nvPr/>
          </p:nvSpPr>
          <p:spPr>
            <a:xfrm>
              <a:off x="8118764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2019-2022</a:t>
              </a:r>
            </a:p>
          </p:txBody>
        </p:sp>
        <p:sp>
          <p:nvSpPr>
            <p:cNvPr id="9" name="Lightning Bolt 8">
              <a:extLst>
                <a:ext uri="{FF2B5EF4-FFF2-40B4-BE49-F238E27FC236}">
                  <a16:creationId xmlns:a16="http://schemas.microsoft.com/office/drawing/2014/main" id="{B29AC4FE-0FEC-6D2C-8A01-A7FFD976FC96}"/>
                </a:ext>
              </a:extLst>
            </p:cNvPr>
            <p:cNvSpPr/>
            <p:nvPr/>
          </p:nvSpPr>
          <p:spPr>
            <a:xfrm rot="1607223">
              <a:off x="3970049" y="2812149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80144A-974D-90F8-3987-3426FFA40D5B}"/>
                </a:ext>
              </a:extLst>
            </p:cNvPr>
            <p:cNvSpPr txBox="1"/>
            <p:nvPr/>
          </p:nvSpPr>
          <p:spPr>
            <a:xfrm>
              <a:off x="3532908" y="4045650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33C81C-5293-F3B3-6928-7DFCD583AF2A}"/>
                </a:ext>
              </a:extLst>
            </p:cNvPr>
            <p:cNvSpPr txBox="1"/>
            <p:nvPr/>
          </p:nvSpPr>
          <p:spPr>
            <a:xfrm>
              <a:off x="6921654" y="4051074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2</a:t>
              </a:r>
            </a:p>
          </p:txBody>
        </p: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EE86C308-D973-4DEA-2773-A522745D8657}"/>
                </a:ext>
              </a:extLst>
            </p:cNvPr>
            <p:cNvSpPr/>
            <p:nvPr/>
          </p:nvSpPr>
          <p:spPr>
            <a:xfrm rot="1607223">
              <a:off x="7308887" y="2925518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034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D4D85-82D0-4C5A-B678-92233AF91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FA25-A20C-1302-FFE0-1DC5CE99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74" y="84923"/>
            <a:ext cx="8157852" cy="2186320"/>
          </a:xfrm>
        </p:spPr>
        <p:txBody>
          <a:bodyPr>
            <a:normAutofit/>
          </a:bodyPr>
          <a:lstStyle/>
          <a:p>
            <a:r>
              <a:rPr lang="en-US" dirty="0"/>
              <a:t>Particulate nitrate (pNO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) drives DJF increases for 2015–2019 and decreases for 2019–2022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88637-8483-039E-5621-BE322CC0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A37CE0-1FF8-7CE2-482D-726A57A6A7A1}"/>
              </a:ext>
            </a:extLst>
          </p:cNvPr>
          <p:cNvSpPr/>
          <p:nvPr/>
        </p:nvSpPr>
        <p:spPr>
          <a:xfrm>
            <a:off x="8850834" y="2638498"/>
            <a:ext cx="809697" cy="105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DA1B6C-C1F3-964D-57F5-019E1034F6A9}"/>
              </a:ext>
            </a:extLst>
          </p:cNvPr>
          <p:cNvSpPr/>
          <p:nvPr/>
        </p:nvSpPr>
        <p:spPr>
          <a:xfrm>
            <a:off x="4468304" y="2612322"/>
            <a:ext cx="809697" cy="105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A767A43-CAFF-CF76-0B5E-F7540D843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7977" b="85281"/>
          <a:stretch/>
        </p:blipFill>
        <p:spPr>
          <a:xfrm>
            <a:off x="2484719" y="6417588"/>
            <a:ext cx="7047475" cy="376244"/>
          </a:xfrm>
        </p:spPr>
      </p:pic>
      <p:pic>
        <p:nvPicPr>
          <p:cNvPr id="2050" name="Picture 2" descr="South Korea free map, free blank map, free outline map, free base map  outline, provinces, white">
            <a:extLst>
              <a:ext uri="{FF2B5EF4-FFF2-40B4-BE49-F238E27FC236}">
                <a16:creationId xmlns:a16="http://schemas.microsoft.com/office/drawing/2014/main" id="{689FBAE8-866D-D2A5-D269-21F661C2D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5558" r="21405" b="16257"/>
          <a:stretch/>
        </p:blipFill>
        <p:spPr bwMode="auto">
          <a:xfrm>
            <a:off x="9491637" y="84922"/>
            <a:ext cx="2006664" cy="22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5-Point Star 21">
            <a:extLst>
              <a:ext uri="{FF2B5EF4-FFF2-40B4-BE49-F238E27FC236}">
                <a16:creationId xmlns:a16="http://schemas.microsoft.com/office/drawing/2014/main" id="{4F43DBE9-9DEA-8C8A-9A50-AF1ABE71B3DE}"/>
              </a:ext>
            </a:extLst>
          </p:cNvPr>
          <p:cNvSpPr/>
          <p:nvPr/>
        </p:nvSpPr>
        <p:spPr>
          <a:xfrm>
            <a:off x="9424508" y="324280"/>
            <a:ext cx="212386" cy="212386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E3FFC730-7B8E-70EF-77A9-79AD23B2A4EC}"/>
              </a:ext>
            </a:extLst>
          </p:cNvPr>
          <p:cNvSpPr/>
          <p:nvPr/>
        </p:nvSpPr>
        <p:spPr>
          <a:xfrm>
            <a:off x="10355211" y="513316"/>
            <a:ext cx="212386" cy="21238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53061C-3E80-1532-CFBB-A67EBDACFA49}"/>
              </a:ext>
            </a:extLst>
          </p:cNvPr>
          <p:cNvGrpSpPr/>
          <p:nvPr/>
        </p:nvGrpSpPr>
        <p:grpSpPr>
          <a:xfrm>
            <a:off x="6281678" y="2376170"/>
            <a:ext cx="5612614" cy="3907823"/>
            <a:chOff x="554513" y="2416266"/>
            <a:chExt cx="5612614" cy="3907823"/>
          </a:xfrm>
        </p:grpSpPr>
        <p:pic>
          <p:nvPicPr>
            <p:cNvPr id="16" name="Picture 15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E61792F0-5E63-082D-AD60-887E04BE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792"/>
            <a:stretch/>
          </p:blipFill>
          <p:spPr>
            <a:xfrm>
              <a:off x="554513" y="2435868"/>
              <a:ext cx="5612614" cy="388822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4C63CE-7431-18D4-63FC-488F6DFC106F}"/>
                </a:ext>
              </a:extLst>
            </p:cNvPr>
            <p:cNvSpPr txBox="1"/>
            <p:nvPr/>
          </p:nvSpPr>
          <p:spPr>
            <a:xfrm>
              <a:off x="1057257" y="2416266"/>
              <a:ext cx="2102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Seoul obs.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DAB3D0-69BE-4C78-9A5C-B37280755828}"/>
                </a:ext>
              </a:extLst>
            </p:cNvPr>
            <p:cNvSpPr txBox="1"/>
            <p:nvPr/>
          </p:nvSpPr>
          <p:spPr>
            <a:xfrm>
              <a:off x="5261091" y="2417986"/>
              <a:ext cx="8349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DJF</a:t>
              </a:r>
            </a:p>
          </p:txBody>
        </p:sp>
        <p:sp>
          <p:nvSpPr>
            <p:cNvPr id="24" name="5-Point Star 23">
              <a:extLst>
                <a:ext uri="{FF2B5EF4-FFF2-40B4-BE49-F238E27FC236}">
                  <a16:creationId xmlns:a16="http://schemas.microsoft.com/office/drawing/2014/main" id="{A7008C93-21C2-9F4E-8B11-B970215C2A3C}"/>
                </a:ext>
              </a:extLst>
            </p:cNvPr>
            <p:cNvSpPr/>
            <p:nvPr/>
          </p:nvSpPr>
          <p:spPr>
            <a:xfrm>
              <a:off x="3054392" y="2544259"/>
              <a:ext cx="429000" cy="429000"/>
            </a:xfrm>
            <a:prstGeom prst="star5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380F51-4D5F-B7FF-FDB5-BC6867464BD6}"/>
              </a:ext>
            </a:extLst>
          </p:cNvPr>
          <p:cNvGrpSpPr/>
          <p:nvPr/>
        </p:nvGrpSpPr>
        <p:grpSpPr>
          <a:xfrm>
            <a:off x="159026" y="2416266"/>
            <a:ext cx="6110409" cy="3920482"/>
            <a:chOff x="5886962" y="2416266"/>
            <a:chExt cx="6110409" cy="3920482"/>
          </a:xfrm>
        </p:grpSpPr>
        <p:pic>
          <p:nvPicPr>
            <p:cNvPr id="14" name="Picture 13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051AFAA1-CEDA-5C06-FE0E-BC60EA693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387" r="1"/>
            <a:stretch/>
          </p:blipFill>
          <p:spPr>
            <a:xfrm>
              <a:off x="5886962" y="2435868"/>
              <a:ext cx="6110409" cy="39008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7CC2AA-32DB-B866-AF8A-1CEBC3B1E7D4}"/>
                </a:ext>
              </a:extLst>
            </p:cNvPr>
            <p:cNvSpPr txBox="1"/>
            <p:nvPr/>
          </p:nvSpPr>
          <p:spPr>
            <a:xfrm>
              <a:off x="6773756" y="2416266"/>
              <a:ext cx="27160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/>
                <a:t>Baengnyeong</a:t>
              </a:r>
              <a:endParaRPr lang="en-US" sz="3600" dirty="0"/>
            </a:p>
            <a:p>
              <a:r>
                <a:rPr lang="en-US" sz="3600" dirty="0"/>
                <a:t>obs.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980E1F-C3D0-71A0-0DB7-5097B122BB00}"/>
                </a:ext>
              </a:extLst>
            </p:cNvPr>
            <p:cNvSpPr txBox="1"/>
            <p:nvPr/>
          </p:nvSpPr>
          <p:spPr>
            <a:xfrm>
              <a:off x="11099670" y="2435594"/>
              <a:ext cx="8349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DJF</a:t>
              </a:r>
            </a:p>
          </p:txBody>
        </p:sp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65A81D81-175A-4AC2-7049-AB6AF464C19D}"/>
                </a:ext>
              </a:extLst>
            </p:cNvPr>
            <p:cNvSpPr/>
            <p:nvPr/>
          </p:nvSpPr>
          <p:spPr>
            <a:xfrm>
              <a:off x="7659199" y="3022969"/>
              <a:ext cx="429000" cy="429000"/>
            </a:xfrm>
            <a:prstGeom prst="star5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399C889-9BCD-2B97-A20C-C37CB570D655}"/>
              </a:ext>
            </a:extLst>
          </p:cNvPr>
          <p:cNvSpPr txBox="1"/>
          <p:nvPr/>
        </p:nvSpPr>
        <p:spPr>
          <a:xfrm>
            <a:off x="9504939" y="6114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Baeng</a:t>
            </a:r>
            <a:r>
              <a:rPr lang="en-US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25976E-0D0B-3760-1B22-8478B6D21EA9}"/>
              </a:ext>
            </a:extLst>
          </p:cNvPr>
          <p:cNvSpPr txBox="1"/>
          <p:nvPr/>
        </p:nvSpPr>
        <p:spPr>
          <a:xfrm>
            <a:off x="10513854" y="43484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Seoul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5E188F-793D-15FF-1A78-3A0DB5448FA7}"/>
              </a:ext>
            </a:extLst>
          </p:cNvPr>
          <p:cNvCxnSpPr>
            <a:cxnSpLocks/>
          </p:cNvCxnSpPr>
          <p:nvPr/>
        </p:nvCxnSpPr>
        <p:spPr>
          <a:xfrm>
            <a:off x="10472351" y="804175"/>
            <a:ext cx="0" cy="163141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B7D93BF-9EFA-466D-95E1-AC3DD4779BED}"/>
              </a:ext>
            </a:extLst>
          </p:cNvPr>
          <p:cNvCxnSpPr>
            <a:cxnSpLocks/>
          </p:cNvCxnSpPr>
          <p:nvPr/>
        </p:nvCxnSpPr>
        <p:spPr>
          <a:xfrm flipH="1">
            <a:off x="6096000" y="639824"/>
            <a:ext cx="3436194" cy="179577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282CF79-9955-080D-7752-567E789CF548}"/>
              </a:ext>
            </a:extLst>
          </p:cNvPr>
          <p:cNvSpPr/>
          <p:nvPr/>
        </p:nvSpPr>
        <p:spPr>
          <a:xfrm>
            <a:off x="1045820" y="6019017"/>
            <a:ext cx="2504204" cy="2649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76C87F-3180-AB21-643B-AE8A0189A6BB}"/>
              </a:ext>
            </a:extLst>
          </p:cNvPr>
          <p:cNvSpPr/>
          <p:nvPr/>
        </p:nvSpPr>
        <p:spPr>
          <a:xfrm>
            <a:off x="3573025" y="6020535"/>
            <a:ext cx="2522975" cy="26497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667B1F-4489-5216-2B65-E7D4F1110158}"/>
              </a:ext>
            </a:extLst>
          </p:cNvPr>
          <p:cNvSpPr/>
          <p:nvPr/>
        </p:nvSpPr>
        <p:spPr>
          <a:xfrm>
            <a:off x="6772985" y="6022300"/>
            <a:ext cx="2504204" cy="2649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F15EFF2-23B2-F430-8CE3-0F6694BB6F6D}"/>
              </a:ext>
            </a:extLst>
          </p:cNvPr>
          <p:cNvSpPr/>
          <p:nvPr/>
        </p:nvSpPr>
        <p:spPr>
          <a:xfrm>
            <a:off x="9300190" y="6023818"/>
            <a:ext cx="2522975" cy="26497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758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571A-F8AB-1F59-6055-52515F99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08" y="423991"/>
            <a:ext cx="11218792" cy="1325563"/>
          </a:xfrm>
        </p:spPr>
        <p:txBody>
          <a:bodyPr/>
          <a:lstStyle/>
          <a:p>
            <a:r>
              <a:rPr lang="en-US" dirty="0"/>
              <a:t>pNO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 in Korea can be limited by NO or NH</a:t>
            </a:r>
            <a:r>
              <a:rPr lang="en-US" baseline="-25000" dirty="0"/>
              <a:t>3</a:t>
            </a:r>
            <a:r>
              <a:rPr lang="en-US" dirty="0"/>
              <a:t> emissions depending on ambient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B682B-838C-D011-AD44-E092B668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13</a:t>
            </a:fld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48F6F4-5632-3134-7F47-6670EBBE4141}"/>
              </a:ext>
            </a:extLst>
          </p:cNvPr>
          <p:cNvCxnSpPr>
            <a:cxnSpLocks/>
          </p:cNvCxnSpPr>
          <p:nvPr/>
        </p:nvCxnSpPr>
        <p:spPr>
          <a:xfrm>
            <a:off x="450543" y="5664497"/>
            <a:ext cx="9234633" cy="29697"/>
          </a:xfrm>
          <a:prstGeom prst="line">
            <a:avLst/>
          </a:prstGeom>
          <a:ln w="793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B2CDC53-9C5F-2932-0900-F659AA71E2B5}"/>
              </a:ext>
            </a:extLst>
          </p:cNvPr>
          <p:cNvSpPr txBox="1"/>
          <p:nvPr/>
        </p:nvSpPr>
        <p:spPr>
          <a:xfrm>
            <a:off x="7165414" y="2902337"/>
            <a:ext cx="868975" cy="42946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HNO</a:t>
            </a:r>
            <a:r>
              <a:rPr lang="en-US" sz="2400" baseline="-25000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cxnSp>
        <p:nvCxnSpPr>
          <p:cNvPr id="48" name="曲线连接符 21">
            <a:extLst>
              <a:ext uri="{FF2B5EF4-FFF2-40B4-BE49-F238E27FC236}">
                <a16:creationId xmlns:a16="http://schemas.microsoft.com/office/drawing/2014/main" id="{9BABCAA2-8E3D-E325-9D57-AC3580405E8E}"/>
              </a:ext>
            </a:extLst>
          </p:cNvPr>
          <p:cNvCxnSpPr>
            <a:cxnSpLocks/>
            <a:stCxn id="52" idx="3"/>
            <a:endCxn id="46" idx="1"/>
          </p:cNvCxnSpPr>
          <p:nvPr/>
        </p:nvCxnSpPr>
        <p:spPr>
          <a:xfrm flipV="1">
            <a:off x="3533420" y="3117069"/>
            <a:ext cx="3631994" cy="250391"/>
          </a:xfrm>
          <a:prstGeom prst="curvedConnector3">
            <a:avLst>
              <a:gd name="adj1" fmla="val 50000"/>
            </a:avLst>
          </a:prstGeom>
          <a:ln w="25400" cap="rnd">
            <a:solidFill>
              <a:schemeClr val="accent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曲线连接符 21">
            <a:extLst>
              <a:ext uri="{FF2B5EF4-FFF2-40B4-BE49-F238E27FC236}">
                <a16:creationId xmlns:a16="http://schemas.microsoft.com/office/drawing/2014/main" id="{0D1528E0-C3D6-EADA-9E5B-260E2FEC508A}"/>
              </a:ext>
            </a:extLst>
          </p:cNvPr>
          <p:cNvCxnSpPr>
            <a:cxnSpLocks/>
          </p:cNvCxnSpPr>
          <p:nvPr/>
        </p:nvCxnSpPr>
        <p:spPr>
          <a:xfrm rot="10800000">
            <a:off x="1816627" y="3245527"/>
            <a:ext cx="1036336" cy="367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E13623A-648C-519C-120A-461DE71CB315}"/>
              </a:ext>
            </a:extLst>
          </p:cNvPr>
          <p:cNvSpPr txBox="1"/>
          <p:nvPr/>
        </p:nvSpPr>
        <p:spPr>
          <a:xfrm>
            <a:off x="1239971" y="3149051"/>
            <a:ext cx="577320" cy="4294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NO</a:t>
            </a:r>
            <a:endParaRPr lang="en-US" sz="2400" baseline="-25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842B08-5F04-3259-B1A5-77AA6606AA1D}"/>
              </a:ext>
            </a:extLst>
          </p:cNvPr>
          <p:cNvSpPr txBox="1"/>
          <p:nvPr/>
        </p:nvSpPr>
        <p:spPr>
          <a:xfrm>
            <a:off x="2853627" y="3152728"/>
            <a:ext cx="679793" cy="4294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NO</a:t>
            </a:r>
            <a:r>
              <a:rPr lang="en-US" sz="2400" baseline="-25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cxnSp>
        <p:nvCxnSpPr>
          <p:cNvPr id="53" name="曲线连接符 21">
            <a:extLst>
              <a:ext uri="{FF2B5EF4-FFF2-40B4-BE49-F238E27FC236}">
                <a16:creationId xmlns:a16="http://schemas.microsoft.com/office/drawing/2014/main" id="{A2FF08D1-C822-02B2-2A4E-815C3C3F5704}"/>
              </a:ext>
            </a:extLst>
          </p:cNvPr>
          <p:cNvCxnSpPr>
            <a:cxnSpLocks/>
          </p:cNvCxnSpPr>
          <p:nvPr/>
        </p:nvCxnSpPr>
        <p:spPr>
          <a:xfrm>
            <a:off x="1817291" y="3482109"/>
            <a:ext cx="1036336" cy="367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rnd">
            <a:solidFill>
              <a:schemeClr val="accent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2">
            <a:extLst>
              <a:ext uri="{FF2B5EF4-FFF2-40B4-BE49-F238E27FC236}">
                <a16:creationId xmlns:a16="http://schemas.microsoft.com/office/drawing/2014/main" id="{6F1FFB88-09D4-A9A0-D1DD-C44529F03864}"/>
              </a:ext>
            </a:extLst>
          </p:cNvPr>
          <p:cNvSpPr txBox="1"/>
          <p:nvPr/>
        </p:nvSpPr>
        <p:spPr>
          <a:xfrm>
            <a:off x="2143893" y="2769630"/>
            <a:ext cx="425437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</a:t>
            </a:r>
            <a:endParaRPr kumimoji="1" lang="zh-CN" altLang="en-US" sz="2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文本框 52">
            <a:extLst>
              <a:ext uri="{FF2B5EF4-FFF2-40B4-BE49-F238E27FC236}">
                <a16:creationId xmlns:a16="http://schemas.microsoft.com/office/drawing/2014/main" id="{F002F47D-873C-ECAB-8368-8844D0242A7E}"/>
              </a:ext>
            </a:extLst>
          </p:cNvPr>
          <p:cNvSpPr txBox="1"/>
          <p:nvPr/>
        </p:nvSpPr>
        <p:spPr>
          <a:xfrm>
            <a:off x="1725908" y="3646685"/>
            <a:ext cx="1267206" cy="40010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1" lang="en-US" altLang="zh-CN" sz="20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peroxy</a:t>
            </a:r>
            <a:endParaRPr kumimoji="1" lang="zh-CN" altLang="en-US" sz="2000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20">
            <a:extLst>
              <a:ext uri="{FF2B5EF4-FFF2-40B4-BE49-F238E27FC236}">
                <a16:creationId xmlns:a16="http://schemas.microsoft.com/office/drawing/2014/main" id="{B68612F8-C2DE-DE84-E750-63A6E49D1F8C}"/>
              </a:ext>
            </a:extLst>
          </p:cNvPr>
          <p:cNvSpPr txBox="1"/>
          <p:nvPr/>
        </p:nvSpPr>
        <p:spPr>
          <a:xfrm>
            <a:off x="287408" y="5722483"/>
            <a:ext cx="1202574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  <a:cs typeface="Arial" panose="020B0604020202020204" pitchFamily="34" charset="0"/>
              </a:rPr>
              <a:t>Fuels, soil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6879796B-0AE5-60DA-85DE-F4CD8111AF0E}"/>
              </a:ext>
            </a:extLst>
          </p:cNvPr>
          <p:cNvCxnSpPr>
            <a:cxnSpLocks/>
            <a:stCxn id="43" idx="0"/>
            <a:endCxn id="51" idx="1"/>
          </p:cNvCxnSpPr>
          <p:nvPr/>
        </p:nvCxnSpPr>
        <p:spPr>
          <a:xfrm rot="5400000" flipH="1" flipV="1">
            <a:off x="254358" y="4012941"/>
            <a:ext cx="1634770" cy="336457"/>
          </a:xfrm>
          <a:prstGeom prst="bentConnector2">
            <a:avLst/>
          </a:prstGeom>
          <a:solidFill>
            <a:schemeClr val="accent1"/>
          </a:solidFill>
          <a:ln w="254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42" descr="Fuel with solid fill">
            <a:extLst>
              <a:ext uri="{FF2B5EF4-FFF2-40B4-BE49-F238E27FC236}">
                <a16:creationId xmlns:a16="http://schemas.microsoft.com/office/drawing/2014/main" id="{528E7C04-728F-46C5-655A-B2A65F093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601" y="4998555"/>
            <a:ext cx="751825" cy="711136"/>
          </a:xfrm>
          <a:prstGeom prst="rect">
            <a:avLst/>
          </a:pr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3779E0CF-DF42-B9F9-9AE7-48DD6D745D61}"/>
              </a:ext>
            </a:extLst>
          </p:cNvPr>
          <p:cNvSpPr/>
          <p:nvPr/>
        </p:nvSpPr>
        <p:spPr>
          <a:xfrm flipH="1">
            <a:off x="8765738" y="2115524"/>
            <a:ext cx="2240095" cy="3654204"/>
          </a:xfrm>
          <a:prstGeom prst="arc">
            <a:avLst>
              <a:gd name="adj1" fmla="val 18162881"/>
              <a:gd name="adj2" fmla="val 3561946"/>
            </a:avLst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D1307-AB49-1C99-682E-8D3B186FD869}"/>
              </a:ext>
            </a:extLst>
          </p:cNvPr>
          <p:cNvSpPr txBox="1"/>
          <p:nvPr/>
        </p:nvSpPr>
        <p:spPr>
          <a:xfrm>
            <a:off x="10171860" y="2769630"/>
            <a:ext cx="1739527" cy="4294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PM</a:t>
            </a:r>
            <a:r>
              <a:rPr lang="en-US" sz="2400" baseline="-25000" dirty="0">
                <a:solidFill>
                  <a:schemeClr val="bg1"/>
                </a:solidFill>
              </a:rPr>
              <a:t>2.5</a:t>
            </a:r>
            <a:r>
              <a:rPr lang="en-US" sz="2400" dirty="0">
                <a:solidFill>
                  <a:schemeClr val="bg1"/>
                </a:solidFill>
              </a:rPr>
              <a:t> nitrate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18C868-68DD-4A60-71EB-CE8984054D29}"/>
              </a:ext>
            </a:extLst>
          </p:cNvPr>
          <p:cNvCxnSpPr>
            <a:cxnSpLocks/>
          </p:cNvCxnSpPr>
          <p:nvPr/>
        </p:nvCxnSpPr>
        <p:spPr>
          <a:xfrm>
            <a:off x="8201484" y="3334435"/>
            <a:ext cx="1035379" cy="0"/>
          </a:xfrm>
          <a:prstGeom prst="straightConnector1">
            <a:avLst/>
          </a:prstGeom>
          <a:ln w="25400" cap="flat">
            <a:solidFill>
              <a:schemeClr val="tx1"/>
            </a:solidFill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7F656E5-D2BA-CDB5-3517-4A6B0AE0F82A}"/>
              </a:ext>
            </a:extLst>
          </p:cNvPr>
          <p:cNvCxnSpPr>
            <a:cxnSpLocks/>
          </p:cNvCxnSpPr>
          <p:nvPr/>
        </p:nvCxnSpPr>
        <p:spPr>
          <a:xfrm flipH="1">
            <a:off x="8185553" y="3727828"/>
            <a:ext cx="1051310" cy="8918"/>
          </a:xfrm>
          <a:prstGeom prst="straightConnector1">
            <a:avLst/>
          </a:prstGeom>
          <a:ln w="25400" cap="flat">
            <a:solidFill>
              <a:schemeClr val="tx1"/>
            </a:solidFill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ABA52C8-1095-3E9D-6B49-2D3AEBC3A2E4}"/>
              </a:ext>
            </a:extLst>
          </p:cNvPr>
          <p:cNvSpPr txBox="1"/>
          <p:nvPr/>
        </p:nvSpPr>
        <p:spPr>
          <a:xfrm>
            <a:off x="9348355" y="3307282"/>
            <a:ext cx="1572101" cy="4294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NH</a:t>
            </a:r>
            <a:r>
              <a:rPr lang="en-US" sz="2400" baseline="-25000" dirty="0">
                <a:solidFill>
                  <a:schemeClr val="bg1"/>
                </a:solidFill>
              </a:rPr>
              <a:t>4</a:t>
            </a:r>
            <a:r>
              <a:rPr lang="en-US" sz="2400" baseline="30000" dirty="0">
                <a:solidFill>
                  <a:schemeClr val="bg1"/>
                </a:solidFill>
              </a:rPr>
              <a:t>+</a:t>
            </a:r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+</a:t>
            </a:r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NO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4067C-FD8D-1059-6786-B490065BD388}"/>
              </a:ext>
            </a:extLst>
          </p:cNvPr>
          <p:cNvSpPr txBox="1"/>
          <p:nvPr/>
        </p:nvSpPr>
        <p:spPr>
          <a:xfrm>
            <a:off x="1629240" y="2340166"/>
            <a:ext cx="1411107" cy="429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Oxidation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34791-59F2-7573-80E3-174CEAC0B4B1}"/>
              </a:ext>
            </a:extLst>
          </p:cNvPr>
          <p:cNvSpPr txBox="1"/>
          <p:nvPr/>
        </p:nvSpPr>
        <p:spPr>
          <a:xfrm>
            <a:off x="5690690" y="2066466"/>
            <a:ext cx="3777644" cy="429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Thermodynamic partitioning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D2353-7792-A6DD-1204-C7865ED376BE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7663572" y="4996145"/>
            <a:ext cx="1" cy="275794"/>
          </a:xfrm>
          <a:prstGeom prst="straightConnector1">
            <a:avLst/>
          </a:prstGeom>
          <a:ln w="25400" cap="flat">
            <a:solidFill>
              <a:schemeClr val="accent4"/>
            </a:solidFill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E656AD-990E-C8D7-ADB6-F10326B73288}"/>
              </a:ext>
            </a:extLst>
          </p:cNvPr>
          <p:cNvSpPr txBox="1"/>
          <p:nvPr/>
        </p:nvSpPr>
        <p:spPr>
          <a:xfrm>
            <a:off x="7323576" y="4534480"/>
            <a:ext cx="679994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NH</a:t>
            </a:r>
            <a:r>
              <a:rPr lang="en-US" sz="2400" baseline="-25000" dirty="0"/>
              <a:t>3</a:t>
            </a:r>
          </a:p>
        </p:txBody>
      </p:sp>
      <p:pic>
        <p:nvPicPr>
          <p:cNvPr id="23" name="图形 52" descr="农作物 纯色填充">
            <a:extLst>
              <a:ext uri="{FF2B5EF4-FFF2-40B4-BE49-F238E27FC236}">
                <a16:creationId xmlns:a16="http://schemas.microsoft.com/office/drawing/2014/main" id="{AB984A64-08B2-8C0C-EC5A-9066B3AA0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70479" y="5190256"/>
            <a:ext cx="537136" cy="508066"/>
          </a:xfrm>
          <a:prstGeom prst="rect">
            <a:avLst/>
          </a:prstGeom>
        </p:spPr>
      </p:pic>
      <p:sp>
        <p:nvSpPr>
          <p:cNvPr id="24" name="文本框 58">
            <a:extLst>
              <a:ext uri="{FF2B5EF4-FFF2-40B4-BE49-F238E27FC236}">
                <a16:creationId xmlns:a16="http://schemas.microsoft.com/office/drawing/2014/main" id="{44F1E144-25D3-88E7-7D70-6FE751287F98}"/>
              </a:ext>
            </a:extLst>
          </p:cNvPr>
          <p:cNvSpPr txBox="1"/>
          <p:nvPr/>
        </p:nvSpPr>
        <p:spPr>
          <a:xfrm>
            <a:off x="7008535" y="5740619"/>
            <a:ext cx="2270686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agriculture, vehicles</a:t>
            </a:r>
            <a:endParaRPr kumimoji="1" lang="zh-CN" altLang="en-US" sz="2000" dirty="0"/>
          </a:p>
        </p:txBody>
      </p:sp>
      <p:pic>
        <p:nvPicPr>
          <p:cNvPr id="22" name="Graphic 21" descr="Cow with solid fill">
            <a:extLst>
              <a:ext uri="{FF2B5EF4-FFF2-40B4-BE49-F238E27FC236}">
                <a16:creationId xmlns:a16="http://schemas.microsoft.com/office/drawing/2014/main" id="{CFCF42D4-FB27-5514-D434-0A6EA98F6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8445" y="5208819"/>
            <a:ext cx="585711" cy="554012"/>
          </a:xfrm>
          <a:prstGeom prst="rect">
            <a:avLst/>
          </a:prstGeom>
        </p:spPr>
      </p:pic>
      <p:pic>
        <p:nvPicPr>
          <p:cNvPr id="20" name="图形 11" descr="汽车 纯色填充">
            <a:extLst>
              <a:ext uri="{FF2B5EF4-FFF2-40B4-BE49-F238E27FC236}">
                <a16:creationId xmlns:a16="http://schemas.microsoft.com/office/drawing/2014/main" id="{9327A540-336E-9553-B11E-6F9992E659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19088" y="5170373"/>
            <a:ext cx="696189" cy="658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B33C0-E422-4BD3-6FA5-465488AD770A}"/>
              </a:ext>
            </a:extLst>
          </p:cNvPr>
          <p:cNvSpPr txBox="1"/>
          <p:nvPr/>
        </p:nvSpPr>
        <p:spPr>
          <a:xfrm>
            <a:off x="8511985" y="335849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  RH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F66479-445A-C698-993A-83FA47408EED}"/>
              </a:ext>
            </a:extLst>
          </p:cNvPr>
          <p:cNvSpPr txBox="1"/>
          <p:nvPr/>
        </p:nvSpPr>
        <p:spPr>
          <a:xfrm>
            <a:off x="4373320" y="6493778"/>
            <a:ext cx="31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adapted from </a:t>
            </a:r>
            <a:r>
              <a:rPr lang="en-US" dirty="0" err="1"/>
              <a:t>Ruijun</a:t>
            </a:r>
            <a:r>
              <a:rPr lang="en-US" dirty="0"/>
              <a:t> Dang</a:t>
            </a:r>
          </a:p>
        </p:txBody>
      </p:sp>
      <p:pic>
        <p:nvPicPr>
          <p:cNvPr id="61" name="Graphic 60" descr="Production with solid fill">
            <a:extLst>
              <a:ext uri="{FF2B5EF4-FFF2-40B4-BE49-F238E27FC236}">
                <a16:creationId xmlns:a16="http://schemas.microsoft.com/office/drawing/2014/main" id="{405730E9-3DD5-BF66-8497-85513BE4FC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25355" y="5057412"/>
            <a:ext cx="696848" cy="659134"/>
          </a:xfrm>
          <a:prstGeom prst="rect">
            <a:avLst/>
          </a:prstGeom>
        </p:spPr>
      </p:pic>
      <p:sp>
        <p:nvSpPr>
          <p:cNvPr id="70" name="文本框 58">
            <a:extLst>
              <a:ext uri="{FF2B5EF4-FFF2-40B4-BE49-F238E27FC236}">
                <a16:creationId xmlns:a16="http://schemas.microsoft.com/office/drawing/2014/main" id="{1851BA2C-9992-C15F-65E9-6D2F12B4B553}"/>
              </a:ext>
            </a:extLst>
          </p:cNvPr>
          <p:cNvSpPr txBox="1"/>
          <p:nvPr/>
        </p:nvSpPr>
        <p:spPr>
          <a:xfrm>
            <a:off x="5312904" y="572610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000" dirty="0">
                <a:solidFill>
                  <a:srgbClr val="C00000"/>
                </a:solidFill>
              </a:rPr>
              <a:t>Coal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41E4D07-1554-0D65-1784-5A1548DD81A5}"/>
              </a:ext>
            </a:extLst>
          </p:cNvPr>
          <p:cNvSpPr txBox="1"/>
          <p:nvPr/>
        </p:nvSpPr>
        <p:spPr>
          <a:xfrm>
            <a:off x="5357025" y="4342161"/>
            <a:ext cx="633507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SO</a:t>
            </a:r>
            <a:r>
              <a:rPr lang="en-US" sz="2400" baseline="-25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DC1C1C-7295-C530-FF69-A845A707F8CC}"/>
              </a:ext>
            </a:extLst>
          </p:cNvPr>
          <p:cNvCxnSpPr>
            <a:cxnSpLocks/>
            <a:stCxn id="61" idx="0"/>
            <a:endCxn id="71" idx="2"/>
          </p:cNvCxnSpPr>
          <p:nvPr/>
        </p:nvCxnSpPr>
        <p:spPr>
          <a:xfrm flipV="1">
            <a:off x="5673779" y="4803826"/>
            <a:ext cx="0" cy="253586"/>
          </a:xfrm>
          <a:prstGeom prst="straightConnector1">
            <a:avLst/>
          </a:prstGeom>
          <a:ln w="25400" cap="flat">
            <a:solidFill>
              <a:srgbClr val="C00000"/>
            </a:solidFill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7B1468A-F106-2881-B15B-C52B33ECF10B}"/>
              </a:ext>
            </a:extLst>
          </p:cNvPr>
          <p:cNvSpPr txBox="1"/>
          <p:nvPr/>
        </p:nvSpPr>
        <p:spPr>
          <a:xfrm>
            <a:off x="7599901" y="4027853"/>
            <a:ext cx="930063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</a:t>
            </a:r>
            <a:r>
              <a:rPr lang="en-US" sz="2400" baseline="-25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SO</a:t>
            </a:r>
            <a:r>
              <a:rPr lang="en-US" sz="2400" baseline="-25000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B319BA3-B2A6-40D8-3D7E-D8D2A50879AC}"/>
              </a:ext>
            </a:extLst>
          </p:cNvPr>
          <p:cNvCxnSpPr>
            <a:cxnSpLocks/>
            <a:stCxn id="71" idx="3"/>
            <a:endCxn id="76" idx="1"/>
          </p:cNvCxnSpPr>
          <p:nvPr/>
        </p:nvCxnSpPr>
        <p:spPr>
          <a:xfrm flipV="1">
            <a:off x="5990532" y="4258686"/>
            <a:ext cx="1609369" cy="314308"/>
          </a:xfrm>
          <a:prstGeom prst="straightConnector1">
            <a:avLst/>
          </a:prstGeom>
          <a:ln w="25400" cap="flat">
            <a:solidFill>
              <a:srgbClr val="C00000"/>
            </a:solidFill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B1CBF646-2D20-CAC5-00CD-60E66AFEBCED}"/>
              </a:ext>
            </a:extLst>
          </p:cNvPr>
          <p:cNvSpPr txBox="1"/>
          <p:nvPr/>
        </p:nvSpPr>
        <p:spPr>
          <a:xfrm>
            <a:off x="7304305" y="3439231"/>
            <a:ext cx="679994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NH</a:t>
            </a:r>
            <a:r>
              <a:rPr lang="en-US" sz="2400" baseline="-25000" dirty="0"/>
              <a:t>3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684423E-2C93-1C0E-0F31-7714F5463646}"/>
              </a:ext>
            </a:extLst>
          </p:cNvPr>
          <p:cNvCxnSpPr>
            <a:cxnSpLocks/>
          </p:cNvCxnSpPr>
          <p:nvPr/>
        </p:nvCxnSpPr>
        <p:spPr>
          <a:xfrm flipV="1">
            <a:off x="7343733" y="3916393"/>
            <a:ext cx="0" cy="605260"/>
          </a:xfrm>
          <a:prstGeom prst="straightConnector1">
            <a:avLst/>
          </a:prstGeom>
          <a:ln w="25400" cap="flat">
            <a:solidFill>
              <a:schemeClr val="accent4"/>
            </a:solidFill>
            <a:prstDash val="sysDash"/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FA1282C-EE16-82F9-BCFC-4BB1B36C9F7E}"/>
              </a:ext>
            </a:extLst>
          </p:cNvPr>
          <p:cNvSpPr txBox="1"/>
          <p:nvPr/>
        </p:nvSpPr>
        <p:spPr>
          <a:xfrm>
            <a:off x="9229344" y="4289594"/>
            <a:ext cx="1863011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2NH</a:t>
            </a:r>
            <a:r>
              <a:rPr lang="en-US" sz="2400" baseline="-25000" dirty="0">
                <a:solidFill>
                  <a:schemeClr val="bg1"/>
                </a:solidFill>
              </a:rPr>
              <a:t>4</a:t>
            </a:r>
            <a:r>
              <a:rPr lang="en-US" sz="2400" baseline="30000" dirty="0">
                <a:solidFill>
                  <a:schemeClr val="bg1"/>
                </a:solidFill>
              </a:rPr>
              <a:t>+</a:t>
            </a:r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+</a:t>
            </a:r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SO</a:t>
            </a:r>
            <a:r>
              <a:rPr lang="en-US" sz="2400" baseline="-25000" dirty="0">
                <a:solidFill>
                  <a:schemeClr val="bg1"/>
                </a:solidFill>
              </a:rPr>
              <a:t>4</a:t>
            </a:r>
            <a:r>
              <a:rPr lang="en-US" sz="2400" baseline="30000" dirty="0">
                <a:solidFill>
                  <a:schemeClr val="bg1"/>
                </a:solidFill>
              </a:rPr>
              <a:t>2-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981C417-AEC6-D4E9-F3FB-511B48EDBE12}"/>
              </a:ext>
            </a:extLst>
          </p:cNvPr>
          <p:cNvSpPr txBox="1"/>
          <p:nvPr/>
        </p:nvSpPr>
        <p:spPr>
          <a:xfrm>
            <a:off x="10418722" y="4842040"/>
            <a:ext cx="1773819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PM</a:t>
            </a:r>
            <a:r>
              <a:rPr lang="en-US" sz="2400" baseline="-25000" dirty="0">
                <a:solidFill>
                  <a:schemeClr val="bg1"/>
                </a:solidFill>
              </a:rPr>
              <a:t>2.5</a:t>
            </a:r>
            <a:r>
              <a:rPr lang="en-US" sz="2400" dirty="0">
                <a:solidFill>
                  <a:schemeClr val="bg1"/>
                </a:solidFill>
              </a:rPr>
              <a:t> sulfate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1A57759-8889-98B0-BDAB-F40172B558BE}"/>
              </a:ext>
            </a:extLst>
          </p:cNvPr>
          <p:cNvCxnSpPr>
            <a:cxnSpLocks/>
          </p:cNvCxnSpPr>
          <p:nvPr/>
        </p:nvCxnSpPr>
        <p:spPr>
          <a:xfrm>
            <a:off x="8621083" y="4310208"/>
            <a:ext cx="551947" cy="0"/>
          </a:xfrm>
          <a:prstGeom prst="straightConnector1">
            <a:avLst/>
          </a:prstGeom>
          <a:ln w="25400" cap="flat">
            <a:solidFill>
              <a:schemeClr val="tx1"/>
            </a:solidFill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393C2F8-F6C9-2A48-9B52-5EFEE692CB83}"/>
              </a:ext>
            </a:extLst>
          </p:cNvPr>
          <p:cNvCxnSpPr>
            <a:cxnSpLocks/>
          </p:cNvCxnSpPr>
          <p:nvPr/>
        </p:nvCxnSpPr>
        <p:spPr>
          <a:xfrm flipH="1">
            <a:off x="8605152" y="4712519"/>
            <a:ext cx="567878" cy="0"/>
          </a:xfrm>
          <a:prstGeom prst="straightConnector1">
            <a:avLst/>
          </a:prstGeom>
          <a:ln w="25400" cap="flat">
            <a:solidFill>
              <a:schemeClr val="tx1"/>
            </a:solidFill>
            <a:miter lim="800000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文本框 52">
            <a:extLst>
              <a:ext uri="{FF2B5EF4-FFF2-40B4-BE49-F238E27FC236}">
                <a16:creationId xmlns:a16="http://schemas.microsoft.com/office/drawing/2014/main" id="{46CC2039-3BF2-6C8F-141F-4B1B543FE261}"/>
              </a:ext>
            </a:extLst>
          </p:cNvPr>
          <p:cNvSpPr txBox="1"/>
          <p:nvPr/>
        </p:nvSpPr>
        <p:spPr>
          <a:xfrm>
            <a:off x="6297343" y="4070124"/>
            <a:ext cx="51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OH</a:t>
            </a:r>
            <a:endParaRPr kumimoji="1" lang="zh-CN" alt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  <p:bldP spid="54" grpId="0" animBg="1"/>
      <p:bldP spid="55" grpId="0" animBg="1"/>
      <p:bldP spid="25" grpId="0" animBg="1"/>
      <p:bldP spid="26" grpId="0" animBg="1"/>
      <p:bldP spid="29" grpId="0" animBg="1"/>
      <p:bldP spid="12" grpId="0"/>
      <p:bldP spid="13" grpId="0"/>
      <p:bldP spid="17" grpId="0" animBg="1"/>
      <p:bldP spid="24" grpId="0" animBg="1"/>
      <p:bldP spid="7" grpId="0"/>
      <p:bldP spid="70" grpId="0"/>
      <p:bldP spid="71" grpId="0" animBg="1"/>
      <p:bldP spid="76" grpId="0" animBg="1"/>
      <p:bldP spid="90" grpId="0" animBg="1"/>
      <p:bldP spid="93" grpId="0" animBg="1"/>
      <p:bldP spid="94" grpId="0" animBg="1"/>
      <p:bldP spid="1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ADCA-49C8-B420-23A7-CA6838F0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ozone, pNO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 sensitivity to emissions can be diagnosed from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A8F2-E191-882A-C187-F9D5A2A4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diagram of different colors and sizes&#10;&#10;Description automatically generated">
            <a:extLst>
              <a:ext uri="{FF2B5EF4-FFF2-40B4-BE49-F238E27FC236}">
                <a16:creationId xmlns:a16="http://schemas.microsoft.com/office/drawing/2014/main" id="{40C1F7A6-857B-A618-1C7C-6FFBB98E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38"/>
          <a:stretch/>
        </p:blipFill>
        <p:spPr>
          <a:xfrm>
            <a:off x="3176830" y="1891061"/>
            <a:ext cx="6667500" cy="4295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747F8-40DD-46CA-1C55-F471121795F1}"/>
              </a:ext>
            </a:extLst>
          </p:cNvPr>
          <p:cNvSpPr txBox="1"/>
          <p:nvPr/>
        </p:nvSpPr>
        <p:spPr>
          <a:xfrm>
            <a:off x="247973" y="6339880"/>
            <a:ext cx="2282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Dang et al., 2023</a:t>
            </a:r>
          </a:p>
        </p:txBody>
      </p:sp>
    </p:spTree>
    <p:extLst>
      <p:ext uri="{BB962C8B-B14F-4D97-AF65-F5344CB8AC3E}">
        <p14:creationId xmlns:p14="http://schemas.microsoft.com/office/powerpoint/2010/main" val="2892458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58397-CC4C-4AAD-36F9-2F270D7B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6780" y="0"/>
            <a:ext cx="2987565" cy="6049726"/>
          </a:xfrm>
        </p:spPr>
        <p:txBody>
          <a:bodyPr>
            <a:normAutofit/>
          </a:bodyPr>
          <a:lstStyle/>
          <a:p>
            <a:r>
              <a:rPr lang="en-US" sz="4000" dirty="0"/>
              <a:t>NH</a:t>
            </a:r>
            <a:r>
              <a:rPr lang="en-US" sz="4000" baseline="-25000" dirty="0"/>
              <a:t>3</a:t>
            </a:r>
            <a:r>
              <a:rPr lang="en-US" sz="4000" dirty="0"/>
              <a:t>/NO</a:t>
            </a:r>
            <a:r>
              <a:rPr lang="en-US" sz="4000" baseline="-25000" dirty="0"/>
              <a:t>2</a:t>
            </a:r>
            <a:r>
              <a:rPr lang="en-US" sz="4000" dirty="0"/>
              <a:t> ratio suggests pNO</a:t>
            </a:r>
            <a:r>
              <a:rPr lang="en-US" sz="4000" baseline="-25000" dirty="0"/>
              <a:t>3</a:t>
            </a:r>
            <a:r>
              <a:rPr lang="en-US" sz="4000" baseline="30000" dirty="0"/>
              <a:t>-</a:t>
            </a:r>
            <a:r>
              <a:rPr lang="en-US" sz="4000" dirty="0"/>
              <a:t> has become NO</a:t>
            </a:r>
            <a:r>
              <a:rPr lang="en-US" sz="4000" baseline="-25000" dirty="0"/>
              <a:t>x </a:t>
            </a:r>
            <a:r>
              <a:rPr lang="en-US" sz="4000" dirty="0"/>
              <a:t>limited from 2019 in Seoul Metropolitan Area (SMA)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D5FE65-AE92-96D4-D20B-562128290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655" y="120759"/>
            <a:ext cx="8818182" cy="6584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D54C9-3C27-9AD3-7D51-E8114C11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A3AFE-207D-4D68-0AE3-0090F036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0ECE-0BC9-09BE-20CB-913BFEA9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71"/>
            <a:ext cx="10515600" cy="13255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44F1F-53EA-938E-E48A-A390EBA8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51004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Producing a unified national PM</a:t>
            </a:r>
            <a:r>
              <a:rPr lang="en-US" baseline="-25000" dirty="0">
                <a:solidFill>
                  <a:schemeClr val="bg2"/>
                </a:solidFill>
              </a:rPr>
              <a:t>2.5</a:t>
            </a:r>
            <a:r>
              <a:rPr lang="en-US" dirty="0">
                <a:solidFill>
                  <a:schemeClr val="bg2"/>
                </a:solidFill>
              </a:rPr>
              <a:t> dataset for South Korea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Three distinct periods of PM</a:t>
            </a:r>
            <a:r>
              <a:rPr lang="en-US" baseline="-25000" dirty="0">
                <a:solidFill>
                  <a:schemeClr val="bg2"/>
                </a:solidFill>
              </a:rPr>
              <a:t>2.5</a:t>
            </a:r>
            <a:r>
              <a:rPr lang="en-US" dirty="0">
                <a:solidFill>
                  <a:schemeClr val="bg2"/>
                </a:solidFill>
              </a:rPr>
              <a:t> behavior: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Transition 2: Changes in particulate nitrate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Transition 1: Evidence from the weekend effect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DC3A4-4916-23CC-EA71-52F49D5C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A383D3-FD5F-79BF-65AF-2F4E8F718484}"/>
              </a:ext>
            </a:extLst>
          </p:cNvPr>
          <p:cNvGrpSpPr/>
          <p:nvPr/>
        </p:nvGrpSpPr>
        <p:grpSpPr>
          <a:xfrm>
            <a:off x="1420091" y="2547927"/>
            <a:ext cx="9351818" cy="1762145"/>
            <a:chOff x="1420091" y="2812149"/>
            <a:chExt cx="9351818" cy="1762145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4DC070A0-835B-6891-4EE6-64EAA85D01FF}"/>
                </a:ext>
              </a:extLst>
            </p:cNvPr>
            <p:cNvSpPr/>
            <p:nvPr/>
          </p:nvSpPr>
          <p:spPr>
            <a:xfrm>
              <a:off x="1420091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2011-2014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7BB45EAD-82E7-E3E9-962F-F6294C076974}"/>
                </a:ext>
              </a:extLst>
            </p:cNvPr>
            <p:cNvSpPr/>
            <p:nvPr/>
          </p:nvSpPr>
          <p:spPr>
            <a:xfrm>
              <a:off x="4769427" y="2997843"/>
              <a:ext cx="2653145" cy="100937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2015-2018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F1CBBDBF-F8D0-166C-7E09-714ABC31E713}"/>
                </a:ext>
              </a:extLst>
            </p:cNvPr>
            <p:cNvSpPr/>
            <p:nvPr/>
          </p:nvSpPr>
          <p:spPr>
            <a:xfrm>
              <a:off x="8118764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2019-2022</a:t>
              </a:r>
            </a:p>
          </p:txBody>
        </p:sp>
        <p:sp>
          <p:nvSpPr>
            <p:cNvPr id="9" name="Lightning Bolt 8">
              <a:extLst>
                <a:ext uri="{FF2B5EF4-FFF2-40B4-BE49-F238E27FC236}">
                  <a16:creationId xmlns:a16="http://schemas.microsoft.com/office/drawing/2014/main" id="{B6951038-A872-F81A-8A1B-D88F8AA1972D}"/>
                </a:ext>
              </a:extLst>
            </p:cNvPr>
            <p:cNvSpPr/>
            <p:nvPr/>
          </p:nvSpPr>
          <p:spPr>
            <a:xfrm rot="1607223">
              <a:off x="3970049" y="2812149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347899-9C09-68A5-DF73-95D47252B2B2}"/>
                </a:ext>
              </a:extLst>
            </p:cNvPr>
            <p:cNvSpPr txBox="1"/>
            <p:nvPr/>
          </p:nvSpPr>
          <p:spPr>
            <a:xfrm>
              <a:off x="3532908" y="4045650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DAED3B-E901-8847-C125-CBA6F2F918DA}"/>
                </a:ext>
              </a:extLst>
            </p:cNvPr>
            <p:cNvSpPr txBox="1"/>
            <p:nvPr/>
          </p:nvSpPr>
          <p:spPr>
            <a:xfrm>
              <a:off x="6921654" y="4051074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2</a:t>
              </a:r>
            </a:p>
          </p:txBody>
        </p: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7D27CA8A-B1D7-5A6A-E810-B0A8C5140BE0}"/>
                </a:ext>
              </a:extLst>
            </p:cNvPr>
            <p:cNvSpPr/>
            <p:nvPr/>
          </p:nvSpPr>
          <p:spPr>
            <a:xfrm rot="1607223">
              <a:off x="7308887" y="2925518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820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AD783-1BA7-7086-E73E-4E4AC486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35"/>
            <a:ext cx="10515600" cy="1325563"/>
          </a:xfrm>
        </p:spPr>
        <p:txBody>
          <a:bodyPr/>
          <a:lstStyle/>
          <a:p>
            <a:r>
              <a:rPr lang="en-US" dirty="0"/>
              <a:t>There is a prominent PM2.5 “weekend effect” and it reverses sign around 2015</a:t>
            </a:r>
          </a:p>
        </p:txBody>
      </p:sp>
      <p:pic>
        <p:nvPicPr>
          <p:cNvPr id="6" name="Content Placeholder 5" descr="A map of the south korea&#10;&#10;Description automatically generated">
            <a:extLst>
              <a:ext uri="{FF2B5EF4-FFF2-40B4-BE49-F238E27FC236}">
                <a16:creationId xmlns:a16="http://schemas.microsoft.com/office/drawing/2014/main" id="{74E6D926-D477-E8EF-72F7-A92C3A27B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506143"/>
            <a:ext cx="12171451" cy="48432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752EE-EF82-5DBF-B8E3-A152BE77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8D02D-0B61-E77B-472C-859B35FA7361}"/>
              </a:ext>
            </a:extLst>
          </p:cNvPr>
          <p:cNvSpPr txBox="1"/>
          <p:nvPr/>
        </p:nvSpPr>
        <p:spPr>
          <a:xfrm>
            <a:off x="3454400" y="6356350"/>
            <a:ext cx="441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PM</a:t>
            </a:r>
            <a:r>
              <a:rPr lang="en-US" baseline="-25000" dirty="0"/>
              <a:t>2.5</a:t>
            </a:r>
            <a:r>
              <a:rPr lang="en-US" dirty="0"/>
              <a:t> observations from Seoul network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B08DDFA-A7AF-6410-37DF-E2FD966F3F51}"/>
              </a:ext>
            </a:extLst>
          </p:cNvPr>
          <p:cNvSpPr/>
          <p:nvPr/>
        </p:nvSpPr>
        <p:spPr>
          <a:xfrm rot="17966077">
            <a:off x="3394584" y="5904740"/>
            <a:ext cx="373633" cy="59998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A9387E7C-A58F-11AA-71A7-959F82DE488F}"/>
              </a:ext>
            </a:extLst>
          </p:cNvPr>
          <p:cNvSpPr/>
          <p:nvPr/>
        </p:nvSpPr>
        <p:spPr>
          <a:xfrm>
            <a:off x="6558249" y="6030293"/>
            <a:ext cx="440265" cy="3693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3EAB30-26B9-A906-62AF-DE837C763CF8}"/>
              </a:ext>
            </a:extLst>
          </p:cNvPr>
          <p:cNvSpPr/>
          <p:nvPr/>
        </p:nvSpPr>
        <p:spPr>
          <a:xfrm>
            <a:off x="7493001" y="1981200"/>
            <a:ext cx="3716866" cy="4351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64351-9B11-9256-11BA-AA2EDF82C787}"/>
              </a:ext>
            </a:extLst>
          </p:cNvPr>
          <p:cNvSpPr txBox="1"/>
          <p:nvPr/>
        </p:nvSpPr>
        <p:spPr>
          <a:xfrm>
            <a:off x="7866570" y="2704692"/>
            <a:ext cx="3083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Daily gap-free 2×2 km</a:t>
            </a:r>
            <a:r>
              <a:rPr lang="en-US" baseline="30000" dirty="0"/>
              <a:t>2 </a:t>
            </a:r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for all East Asia (used for these plots), available here:</a:t>
            </a:r>
            <a:endParaRPr lang="en-US" baseline="30000" dirty="0"/>
          </a:p>
        </p:txBody>
      </p:sp>
      <p:pic>
        <p:nvPicPr>
          <p:cNvPr id="14" name="Picture 1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6506DAA-7890-0E48-4A7B-1E8394401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853257"/>
            <a:ext cx="14986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36F5-44EE-450C-936D-17571143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5" y="112121"/>
            <a:ext cx="11127784" cy="1325563"/>
          </a:xfrm>
        </p:spPr>
        <p:txBody>
          <a:bodyPr/>
          <a:lstStyle/>
          <a:p>
            <a:r>
              <a:rPr lang="en-US" dirty="0"/>
              <a:t>Secondary nighttime chemistry drives the weekend effect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2B75A-12E7-3BD8-1C4E-FCF05BD3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968930D-3EB4-1D7C-8B9F-AC49E7E8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4" y="2247908"/>
            <a:ext cx="5630425" cy="37131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5C2F88-4B66-9859-03A4-9A24AD90CED0}"/>
              </a:ext>
            </a:extLst>
          </p:cNvPr>
          <p:cNvCxnSpPr/>
          <p:nvPr/>
        </p:nvCxnSpPr>
        <p:spPr>
          <a:xfrm>
            <a:off x="1419790" y="2132038"/>
            <a:ext cx="320922" cy="0"/>
          </a:xfrm>
          <a:prstGeom prst="line">
            <a:avLst/>
          </a:prstGeom>
          <a:ln w="38100">
            <a:solidFill>
              <a:srgbClr val="0784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04F499-0795-A964-9BC3-969555DD173C}"/>
              </a:ext>
            </a:extLst>
          </p:cNvPr>
          <p:cNvSpPr txBox="1"/>
          <p:nvPr/>
        </p:nvSpPr>
        <p:spPr>
          <a:xfrm>
            <a:off x="1709503" y="1945984"/>
            <a:ext cx="53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E90974-E9ED-EA5A-78CD-3993A3B1AB95}"/>
              </a:ext>
            </a:extLst>
          </p:cNvPr>
          <p:cNvCxnSpPr/>
          <p:nvPr/>
        </p:nvCxnSpPr>
        <p:spPr>
          <a:xfrm>
            <a:off x="2247599" y="2125419"/>
            <a:ext cx="320922" cy="0"/>
          </a:xfrm>
          <a:prstGeom prst="line">
            <a:avLst/>
          </a:prstGeom>
          <a:ln w="38100">
            <a:solidFill>
              <a:srgbClr val="2F2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D449E7-F24D-2563-FDC3-8CFF32E08503}"/>
              </a:ext>
            </a:extLst>
          </p:cNvPr>
          <p:cNvSpPr txBox="1"/>
          <p:nvPr/>
        </p:nvSpPr>
        <p:spPr>
          <a:xfrm>
            <a:off x="2537312" y="1939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684F7A-E1FE-5DEE-0750-2A4D03C248EC}"/>
              </a:ext>
            </a:extLst>
          </p:cNvPr>
          <p:cNvCxnSpPr/>
          <p:nvPr/>
        </p:nvCxnSpPr>
        <p:spPr>
          <a:xfrm>
            <a:off x="3143764" y="2121647"/>
            <a:ext cx="320922" cy="0"/>
          </a:xfrm>
          <a:prstGeom prst="line">
            <a:avLst/>
          </a:prstGeom>
          <a:ln w="38100">
            <a:solidFill>
              <a:srgbClr val="FF0A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78DE0E-030D-9DEC-72B1-3234DD546ABC}"/>
              </a:ext>
            </a:extLst>
          </p:cNvPr>
          <p:cNvSpPr txBox="1"/>
          <p:nvPr/>
        </p:nvSpPr>
        <p:spPr>
          <a:xfrm>
            <a:off x="3433477" y="193559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baseline="30000" dirty="0"/>
              <a:t>2-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582D64-E171-F494-DF5F-943D290563CF}"/>
              </a:ext>
            </a:extLst>
          </p:cNvPr>
          <p:cNvCxnSpPr/>
          <p:nvPr/>
        </p:nvCxnSpPr>
        <p:spPr>
          <a:xfrm>
            <a:off x="4076583" y="2125426"/>
            <a:ext cx="320922" cy="0"/>
          </a:xfrm>
          <a:prstGeom prst="line">
            <a:avLst/>
          </a:prstGeom>
          <a:ln w="38100">
            <a:solidFill>
              <a:srgbClr val="D3B5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2D1B4C-3D8D-04CE-2D51-9445BEDF7CA7}"/>
              </a:ext>
            </a:extLst>
          </p:cNvPr>
          <p:cNvSpPr txBox="1"/>
          <p:nvPr/>
        </p:nvSpPr>
        <p:spPr>
          <a:xfrm>
            <a:off x="4366296" y="1939372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6AA628-F5A5-1830-70B4-681B57C0AE57}"/>
              </a:ext>
            </a:extLst>
          </p:cNvPr>
          <p:cNvCxnSpPr/>
          <p:nvPr/>
        </p:nvCxnSpPr>
        <p:spPr>
          <a:xfrm>
            <a:off x="4991936" y="2132038"/>
            <a:ext cx="320922" cy="0"/>
          </a:xfrm>
          <a:prstGeom prst="line">
            <a:avLst/>
          </a:prstGeom>
          <a:ln w="38100">
            <a:solidFill>
              <a:srgbClr val="0909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2E7208D-A236-591C-17EA-086BC6D78BB3}"/>
              </a:ext>
            </a:extLst>
          </p:cNvPr>
          <p:cNvSpPr txBox="1"/>
          <p:nvPr/>
        </p:nvSpPr>
        <p:spPr>
          <a:xfrm>
            <a:off x="5281649" y="194598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</a:t>
            </a:r>
            <a:endParaRPr lang="en-US" baseline="300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0B84B4-43C8-A2BA-EABA-E989F70F9258}"/>
              </a:ext>
            </a:extLst>
          </p:cNvPr>
          <p:cNvCxnSpPr/>
          <p:nvPr/>
        </p:nvCxnSpPr>
        <p:spPr>
          <a:xfrm>
            <a:off x="2093640" y="1807015"/>
            <a:ext cx="320922" cy="0"/>
          </a:xfrm>
          <a:prstGeom prst="line">
            <a:avLst/>
          </a:prstGeom>
          <a:ln w="38100">
            <a:solidFill>
              <a:srgbClr val="0909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1A2112-A800-547B-E636-48FBA9A86662}"/>
              </a:ext>
            </a:extLst>
          </p:cNvPr>
          <p:cNvSpPr txBox="1"/>
          <p:nvPr/>
        </p:nvSpPr>
        <p:spPr>
          <a:xfrm>
            <a:off x="2383353" y="1620961"/>
            <a:ext cx="109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Weekday</a:t>
            </a:r>
            <a:endParaRPr lang="en-US" baseline="30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9C2B86-6EF4-DFF1-EAC6-F6D6AE6C4DDE}"/>
              </a:ext>
            </a:extLst>
          </p:cNvPr>
          <p:cNvCxnSpPr/>
          <p:nvPr/>
        </p:nvCxnSpPr>
        <p:spPr>
          <a:xfrm>
            <a:off x="3468543" y="1807015"/>
            <a:ext cx="320922" cy="0"/>
          </a:xfrm>
          <a:prstGeom prst="line">
            <a:avLst/>
          </a:prstGeom>
          <a:ln w="38100">
            <a:solidFill>
              <a:srgbClr val="09090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C78984B-F0F6-81C5-7A62-E40D2AF038F3}"/>
              </a:ext>
            </a:extLst>
          </p:cNvPr>
          <p:cNvSpPr txBox="1"/>
          <p:nvPr/>
        </p:nvSpPr>
        <p:spPr>
          <a:xfrm>
            <a:off x="3758256" y="1620961"/>
            <a:ext cx="111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Weekend</a:t>
            </a:r>
            <a:endParaRPr lang="en-US" baseline="30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98E670-AB89-D6A4-A34F-FC49C0FFF643}"/>
              </a:ext>
            </a:extLst>
          </p:cNvPr>
          <p:cNvSpPr txBox="1"/>
          <p:nvPr/>
        </p:nvSpPr>
        <p:spPr>
          <a:xfrm>
            <a:off x="215238" y="5961018"/>
            <a:ext cx="3088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Jan. 2016-18 PM</a:t>
            </a:r>
            <a:r>
              <a:rPr lang="en-US" baseline="-25000" dirty="0"/>
              <a:t>1</a:t>
            </a:r>
            <a:r>
              <a:rPr lang="en-US" dirty="0"/>
              <a:t> composition </a:t>
            </a:r>
          </a:p>
          <a:p>
            <a:r>
              <a:rPr lang="en-US" dirty="0"/>
              <a:t>Data from </a:t>
            </a:r>
            <a:r>
              <a:rPr lang="en-US" dirty="0" err="1"/>
              <a:t>Hwajin</a:t>
            </a:r>
            <a:r>
              <a:rPr lang="en-US" dirty="0"/>
              <a:t> Kim</a:t>
            </a:r>
          </a:p>
        </p:txBody>
      </p:sp>
      <p:pic>
        <p:nvPicPr>
          <p:cNvPr id="34" name="Picture 3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C7C90EF-2CCD-CBF9-1515-2C38850700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80"/>
          <a:stretch/>
        </p:blipFill>
        <p:spPr>
          <a:xfrm>
            <a:off x="6662057" y="1935593"/>
            <a:ext cx="5268539" cy="40984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DEE8074-33CB-BC97-184F-A709A7F92D52}"/>
              </a:ext>
            </a:extLst>
          </p:cNvPr>
          <p:cNvSpPr txBox="1"/>
          <p:nvPr/>
        </p:nvSpPr>
        <p:spPr>
          <a:xfrm>
            <a:off x="7271187" y="1344898"/>
            <a:ext cx="4241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Seoul PM</a:t>
            </a:r>
            <a:r>
              <a:rPr lang="en-US" sz="2000" baseline="-25000" dirty="0"/>
              <a:t>2.5</a:t>
            </a:r>
            <a:r>
              <a:rPr lang="en-US" sz="2000" dirty="0"/>
              <a:t> weekday minus weekend</a:t>
            </a:r>
          </a:p>
          <a:p>
            <a:pPr algn="ctr"/>
            <a:r>
              <a:rPr lang="en-US" sz="2000" dirty="0"/>
              <a:t>by hour of day (city-wide observations)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509A8B-0A53-760D-69B6-567E89333828}"/>
              </a:ext>
            </a:extLst>
          </p:cNvPr>
          <p:cNvSpPr txBox="1"/>
          <p:nvPr/>
        </p:nvSpPr>
        <p:spPr>
          <a:xfrm>
            <a:off x="6912654" y="3355626"/>
            <a:ext cx="302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More polluted during week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6680BE-F1F1-4900-1ABD-9192E5FC4EBA}"/>
              </a:ext>
            </a:extLst>
          </p:cNvPr>
          <p:cNvSpPr txBox="1"/>
          <p:nvPr/>
        </p:nvSpPr>
        <p:spPr>
          <a:xfrm>
            <a:off x="6912654" y="3755736"/>
            <a:ext cx="2891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Less polluted during week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81D09-7592-521B-D8B3-2A5DE664D1DE}"/>
              </a:ext>
            </a:extLst>
          </p:cNvPr>
          <p:cNvSpPr txBox="1"/>
          <p:nvPr/>
        </p:nvSpPr>
        <p:spPr>
          <a:xfrm rot="16200000">
            <a:off x="5464557" y="3555681"/>
            <a:ext cx="1845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∆PM</a:t>
            </a:r>
            <a:r>
              <a:rPr lang="en-US" sz="2000" baseline="-25000" dirty="0"/>
              <a:t>2.5</a:t>
            </a:r>
            <a:r>
              <a:rPr lang="en-US" sz="2000" dirty="0"/>
              <a:t> (µg m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4237FA-635F-5D63-6F1B-06A3E3A2FC7C}"/>
              </a:ext>
            </a:extLst>
          </p:cNvPr>
          <p:cNvSpPr txBox="1"/>
          <p:nvPr/>
        </p:nvSpPr>
        <p:spPr>
          <a:xfrm>
            <a:off x="8610600" y="5620325"/>
            <a:ext cx="14014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Hour of day</a:t>
            </a:r>
          </a:p>
        </p:txBody>
      </p:sp>
    </p:spTree>
    <p:extLst>
      <p:ext uri="{BB962C8B-B14F-4D97-AF65-F5344CB8AC3E}">
        <p14:creationId xmlns:p14="http://schemas.microsoft.com/office/powerpoint/2010/main" val="3836169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607B6-F422-DEC9-BD91-A5C64095E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E99BA-3E5C-F2E5-4902-5E4DD719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 descr="A diagram of a number of blue dots&#10;&#10;Description automatically generated">
            <a:extLst>
              <a:ext uri="{FF2B5EF4-FFF2-40B4-BE49-F238E27FC236}">
                <a16:creationId xmlns:a16="http://schemas.microsoft.com/office/drawing/2014/main" id="{72FB0EAF-D2A8-5305-746B-074F6468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283905"/>
            <a:ext cx="5334000" cy="3717636"/>
          </a:xfrm>
          <a:prstGeom prst="rect">
            <a:avLst/>
          </a:prstGeom>
        </p:spPr>
      </p:pic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02564A1-C35F-566E-4F0F-3BABC4282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34" y="2247908"/>
            <a:ext cx="5630425" cy="3713110"/>
          </a:xfrm>
          <a:prstGeom prst="rect">
            <a:avLst/>
          </a:prstGeom>
        </p:spPr>
      </p:pic>
      <p:pic>
        <p:nvPicPr>
          <p:cNvPr id="14" name="Picture 1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A1595E5-B88A-9528-C40F-0946092DF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70" y="2304925"/>
            <a:ext cx="6215359" cy="36560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B1EE22-B23D-FB59-1C20-D1A05D67FA29}"/>
              </a:ext>
            </a:extLst>
          </p:cNvPr>
          <p:cNvCxnSpPr/>
          <p:nvPr/>
        </p:nvCxnSpPr>
        <p:spPr>
          <a:xfrm>
            <a:off x="1419790" y="2132038"/>
            <a:ext cx="320922" cy="0"/>
          </a:xfrm>
          <a:prstGeom prst="line">
            <a:avLst/>
          </a:prstGeom>
          <a:ln w="38100">
            <a:solidFill>
              <a:srgbClr val="0784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5A5502B-DDA6-7220-B0CA-F3D59A350699}"/>
              </a:ext>
            </a:extLst>
          </p:cNvPr>
          <p:cNvSpPr txBox="1"/>
          <p:nvPr/>
        </p:nvSpPr>
        <p:spPr>
          <a:xfrm>
            <a:off x="1709503" y="1945984"/>
            <a:ext cx="53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6F1819-2430-7F1F-77B9-383083DBC65A}"/>
              </a:ext>
            </a:extLst>
          </p:cNvPr>
          <p:cNvCxnSpPr/>
          <p:nvPr/>
        </p:nvCxnSpPr>
        <p:spPr>
          <a:xfrm>
            <a:off x="2247599" y="2125419"/>
            <a:ext cx="320922" cy="0"/>
          </a:xfrm>
          <a:prstGeom prst="line">
            <a:avLst/>
          </a:prstGeom>
          <a:ln w="38100">
            <a:solidFill>
              <a:srgbClr val="2F2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4D1675-8E66-62F4-C440-783A35F2C518}"/>
              </a:ext>
            </a:extLst>
          </p:cNvPr>
          <p:cNvSpPr txBox="1"/>
          <p:nvPr/>
        </p:nvSpPr>
        <p:spPr>
          <a:xfrm>
            <a:off x="2537312" y="193936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6C31C5-56AC-5F4D-3CE8-91EF4E94C0E1}"/>
              </a:ext>
            </a:extLst>
          </p:cNvPr>
          <p:cNvCxnSpPr/>
          <p:nvPr/>
        </p:nvCxnSpPr>
        <p:spPr>
          <a:xfrm>
            <a:off x="3143764" y="2121647"/>
            <a:ext cx="320922" cy="0"/>
          </a:xfrm>
          <a:prstGeom prst="line">
            <a:avLst/>
          </a:prstGeom>
          <a:ln w="38100">
            <a:solidFill>
              <a:srgbClr val="FF0A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FC43EC-0E20-62F1-A560-3358CDF97025}"/>
              </a:ext>
            </a:extLst>
          </p:cNvPr>
          <p:cNvSpPr txBox="1"/>
          <p:nvPr/>
        </p:nvSpPr>
        <p:spPr>
          <a:xfrm>
            <a:off x="3433477" y="193559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baseline="30000" dirty="0"/>
              <a:t>2-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F95528-6C13-C76D-B1D9-AB86A23C4D3B}"/>
              </a:ext>
            </a:extLst>
          </p:cNvPr>
          <p:cNvCxnSpPr/>
          <p:nvPr/>
        </p:nvCxnSpPr>
        <p:spPr>
          <a:xfrm>
            <a:off x="4076583" y="2125426"/>
            <a:ext cx="320922" cy="0"/>
          </a:xfrm>
          <a:prstGeom prst="line">
            <a:avLst/>
          </a:prstGeom>
          <a:ln w="38100">
            <a:solidFill>
              <a:srgbClr val="D3B5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BB5F228-C099-C878-AB02-315571875FB7}"/>
              </a:ext>
            </a:extLst>
          </p:cNvPr>
          <p:cNvSpPr txBox="1"/>
          <p:nvPr/>
        </p:nvSpPr>
        <p:spPr>
          <a:xfrm>
            <a:off x="4366296" y="1939372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DB53FC-5828-173B-C50B-2D0069C276E5}"/>
              </a:ext>
            </a:extLst>
          </p:cNvPr>
          <p:cNvCxnSpPr/>
          <p:nvPr/>
        </p:nvCxnSpPr>
        <p:spPr>
          <a:xfrm>
            <a:off x="4991936" y="2132038"/>
            <a:ext cx="320922" cy="0"/>
          </a:xfrm>
          <a:prstGeom prst="line">
            <a:avLst/>
          </a:prstGeom>
          <a:ln w="38100">
            <a:solidFill>
              <a:srgbClr val="0909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6E3F25-A976-B9A7-91E9-47E239154E53}"/>
              </a:ext>
            </a:extLst>
          </p:cNvPr>
          <p:cNvSpPr txBox="1"/>
          <p:nvPr/>
        </p:nvSpPr>
        <p:spPr>
          <a:xfrm>
            <a:off x="5281649" y="194598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</a:t>
            </a:r>
            <a:endParaRPr lang="en-US" baseline="300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2156B8-13CE-F52B-17A0-3FA1C1B87CFC}"/>
              </a:ext>
            </a:extLst>
          </p:cNvPr>
          <p:cNvCxnSpPr/>
          <p:nvPr/>
        </p:nvCxnSpPr>
        <p:spPr>
          <a:xfrm>
            <a:off x="2093640" y="1807015"/>
            <a:ext cx="320922" cy="0"/>
          </a:xfrm>
          <a:prstGeom prst="line">
            <a:avLst/>
          </a:prstGeom>
          <a:ln w="38100">
            <a:solidFill>
              <a:srgbClr val="0909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9867D7F-954A-3332-A41F-E3FAB552EEBF}"/>
              </a:ext>
            </a:extLst>
          </p:cNvPr>
          <p:cNvSpPr txBox="1"/>
          <p:nvPr/>
        </p:nvSpPr>
        <p:spPr>
          <a:xfrm>
            <a:off x="2383353" y="1620961"/>
            <a:ext cx="109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Weekday</a:t>
            </a:r>
            <a:endParaRPr lang="en-US" baseline="30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F52966-315C-E827-BFDF-2CBFF3CE3655}"/>
              </a:ext>
            </a:extLst>
          </p:cNvPr>
          <p:cNvCxnSpPr/>
          <p:nvPr/>
        </p:nvCxnSpPr>
        <p:spPr>
          <a:xfrm>
            <a:off x="3468543" y="1807015"/>
            <a:ext cx="320922" cy="0"/>
          </a:xfrm>
          <a:prstGeom prst="line">
            <a:avLst/>
          </a:prstGeom>
          <a:ln w="38100">
            <a:solidFill>
              <a:srgbClr val="090909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C387379-142B-C82D-3240-5F821DEFDED7}"/>
              </a:ext>
            </a:extLst>
          </p:cNvPr>
          <p:cNvSpPr txBox="1"/>
          <p:nvPr/>
        </p:nvSpPr>
        <p:spPr>
          <a:xfrm>
            <a:off x="3758256" y="1620961"/>
            <a:ext cx="111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Weekend</a:t>
            </a:r>
            <a:endParaRPr lang="en-US" baseline="300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9DC30B-AC5C-6DDA-B86E-87BF21C25D81}"/>
              </a:ext>
            </a:extLst>
          </p:cNvPr>
          <p:cNvCxnSpPr/>
          <p:nvPr/>
        </p:nvCxnSpPr>
        <p:spPr>
          <a:xfrm>
            <a:off x="5732017" y="2136161"/>
            <a:ext cx="320922" cy="0"/>
          </a:xfrm>
          <a:prstGeom prst="line">
            <a:avLst/>
          </a:prstGeom>
          <a:ln w="38100">
            <a:solidFill>
              <a:srgbClr val="8012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3220183-A64C-5C25-11AF-1CDD942C4AB6}"/>
              </a:ext>
            </a:extLst>
          </p:cNvPr>
          <p:cNvSpPr txBox="1"/>
          <p:nvPr/>
        </p:nvSpPr>
        <p:spPr>
          <a:xfrm>
            <a:off x="6021730" y="195010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DC8800-1B51-CA42-9A65-EB5F62F82C14}"/>
              </a:ext>
            </a:extLst>
          </p:cNvPr>
          <p:cNvSpPr txBox="1"/>
          <p:nvPr/>
        </p:nvSpPr>
        <p:spPr>
          <a:xfrm>
            <a:off x="8472876" y="1843260"/>
            <a:ext cx="294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Nighttime O</a:t>
            </a:r>
            <a:r>
              <a:rPr lang="en-US" sz="2400" baseline="-25000" dirty="0"/>
              <a:t>3</a:t>
            </a:r>
            <a:r>
              <a:rPr lang="en-US" sz="2400" dirty="0"/>
              <a:t> titration</a:t>
            </a:r>
            <a:endParaRPr lang="en-US" sz="2400" baseline="30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B3AD01-5BC6-4DFD-DB00-ED76B75F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5" y="112121"/>
            <a:ext cx="11127784" cy="1325563"/>
          </a:xfrm>
        </p:spPr>
        <p:txBody>
          <a:bodyPr/>
          <a:lstStyle/>
          <a:p>
            <a:r>
              <a:rPr lang="en-US" dirty="0"/>
              <a:t>Secondary nighttime chemistry drives the weekend effect change</a:t>
            </a:r>
          </a:p>
        </p:txBody>
      </p:sp>
    </p:spTree>
    <p:extLst>
      <p:ext uri="{BB962C8B-B14F-4D97-AF65-F5344CB8AC3E}">
        <p14:creationId xmlns:p14="http://schemas.microsoft.com/office/powerpoint/2010/main" val="251046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CF5B-D3D2-4AD7-B73B-F5B3C6C5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71"/>
            <a:ext cx="10515600" cy="13255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8887B-6D2F-6A79-EE56-3FA42EDF0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51004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Producing a unified national PM</a:t>
            </a:r>
            <a:r>
              <a:rPr lang="en-US" baseline="-25000" dirty="0"/>
              <a:t>2.5</a:t>
            </a:r>
            <a:r>
              <a:rPr lang="en-US" dirty="0"/>
              <a:t> dataset for South Korea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Three distinct periods of PM</a:t>
            </a:r>
            <a:r>
              <a:rPr lang="en-US" baseline="-25000" dirty="0"/>
              <a:t>2.5</a:t>
            </a:r>
            <a:r>
              <a:rPr lang="en-US" dirty="0"/>
              <a:t> behavior: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Transition 2: Changes in particulate nitrate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Transition 1: Evidence from the weekend effect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B6ECA-B6BA-5955-A1C6-4E97FF83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9A0B2F-F5C8-083C-3F38-E9254B8D1B25}"/>
              </a:ext>
            </a:extLst>
          </p:cNvPr>
          <p:cNvGrpSpPr/>
          <p:nvPr/>
        </p:nvGrpSpPr>
        <p:grpSpPr>
          <a:xfrm>
            <a:off x="1420091" y="2547927"/>
            <a:ext cx="9351818" cy="1762145"/>
            <a:chOff x="1420091" y="2812149"/>
            <a:chExt cx="9351818" cy="1762145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9C10D456-9416-1950-4929-CBE710929BE8}"/>
                </a:ext>
              </a:extLst>
            </p:cNvPr>
            <p:cNvSpPr/>
            <p:nvPr/>
          </p:nvSpPr>
          <p:spPr>
            <a:xfrm>
              <a:off x="1420091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2011-2014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C15EF58C-992E-F0F1-25D6-F85C10ED8EBE}"/>
                </a:ext>
              </a:extLst>
            </p:cNvPr>
            <p:cNvSpPr/>
            <p:nvPr/>
          </p:nvSpPr>
          <p:spPr>
            <a:xfrm>
              <a:off x="4769427" y="2997843"/>
              <a:ext cx="2653145" cy="100937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2015-2018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739445F9-1D1F-17AB-390C-62A2062A184E}"/>
                </a:ext>
              </a:extLst>
            </p:cNvPr>
            <p:cNvSpPr/>
            <p:nvPr/>
          </p:nvSpPr>
          <p:spPr>
            <a:xfrm>
              <a:off x="8118764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2019-2022</a:t>
              </a:r>
            </a:p>
          </p:txBody>
        </p:sp>
        <p:sp>
          <p:nvSpPr>
            <p:cNvPr id="9" name="Lightning Bolt 8">
              <a:extLst>
                <a:ext uri="{FF2B5EF4-FFF2-40B4-BE49-F238E27FC236}">
                  <a16:creationId xmlns:a16="http://schemas.microsoft.com/office/drawing/2014/main" id="{FF8D48DC-E199-94B1-EA84-1EE3343B3512}"/>
                </a:ext>
              </a:extLst>
            </p:cNvPr>
            <p:cNvSpPr/>
            <p:nvPr/>
          </p:nvSpPr>
          <p:spPr>
            <a:xfrm rot="1607223">
              <a:off x="3970049" y="2812149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2F9E21-4E9B-189D-7C5F-8A4C46C7220C}"/>
                </a:ext>
              </a:extLst>
            </p:cNvPr>
            <p:cNvSpPr txBox="1"/>
            <p:nvPr/>
          </p:nvSpPr>
          <p:spPr>
            <a:xfrm>
              <a:off x="3532908" y="4045650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42B7D6-E568-9B1F-8406-6E2B83A006FC}"/>
                </a:ext>
              </a:extLst>
            </p:cNvPr>
            <p:cNvSpPr txBox="1"/>
            <p:nvPr/>
          </p:nvSpPr>
          <p:spPr>
            <a:xfrm>
              <a:off x="6921654" y="4051074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2</a:t>
              </a:r>
            </a:p>
          </p:txBody>
        </p: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260EB0A4-9107-A636-06A2-F82B2270D03A}"/>
                </a:ext>
              </a:extLst>
            </p:cNvPr>
            <p:cNvSpPr/>
            <p:nvPr/>
          </p:nvSpPr>
          <p:spPr>
            <a:xfrm rot="1607223">
              <a:off x="7308887" y="2925518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9407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3C99-6832-C14E-8FFF-E706C421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E205-ACFC-FA49-BF7A-1D0777BE7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decreases in South Korea from 2011 through 2022, but DJF concentrations increase in the 2015-19 interval.</a:t>
            </a:r>
          </a:p>
          <a:p>
            <a:r>
              <a:rPr lang="en-US" dirty="0"/>
              <a:t>DJF PM</a:t>
            </a:r>
            <a:r>
              <a:rPr lang="en-US" baseline="-25000" dirty="0"/>
              <a:t>2.5</a:t>
            </a:r>
            <a:r>
              <a:rPr lang="en-US" dirty="0"/>
              <a:t> increased in 2015-19 because of increased nitrate as sulfate declined and ozone increased, then declined as pNO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 production became NO</a:t>
            </a:r>
            <a:r>
              <a:rPr lang="en-US" baseline="-25000" dirty="0"/>
              <a:t>x</a:t>
            </a:r>
            <a:r>
              <a:rPr lang="en-US" dirty="0"/>
              <a:t>-limited and responded to emissions cuts.</a:t>
            </a:r>
          </a:p>
          <a:p>
            <a:r>
              <a:rPr lang="en-US" dirty="0"/>
              <a:t>Since 2015 weekends are more polluted than weekdays in South Korea, reflecting an increasing role for oxidants (secondary PM</a:t>
            </a:r>
            <a:r>
              <a:rPr lang="en-US" baseline="-25000" dirty="0"/>
              <a:t>2.5</a:t>
            </a:r>
            <a:r>
              <a:rPr lang="en-US" dirty="0"/>
              <a:t>) as opposed to primary sources.</a:t>
            </a:r>
          </a:p>
          <a:p>
            <a:r>
              <a:rPr lang="en-US" dirty="0"/>
              <a:t>Nighttime reaction pathways play an important role in the weekend effect and may increase in importance as ozone continues to rise.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38B92-5315-3BE4-36D7-05C6CB1C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3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4B8A2-ADFB-23F6-2182-301A561A2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E0E5-8E57-5B46-0A57-117785F1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71"/>
            <a:ext cx="10515600" cy="13255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07E26-C993-0A37-77F3-983332DAC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51004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Producing a unified national PM</a:t>
            </a:r>
            <a:r>
              <a:rPr lang="en-US" b="1" baseline="-25000" dirty="0"/>
              <a:t>2.5</a:t>
            </a:r>
            <a:r>
              <a:rPr lang="en-US" b="1" dirty="0"/>
              <a:t> dataset for South Korea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Three distinct periods of PM</a:t>
            </a:r>
            <a:r>
              <a:rPr lang="en-US" baseline="-25000" dirty="0">
                <a:solidFill>
                  <a:schemeClr val="bg2"/>
                </a:solidFill>
              </a:rPr>
              <a:t>2.5</a:t>
            </a:r>
            <a:r>
              <a:rPr lang="en-US" dirty="0">
                <a:solidFill>
                  <a:schemeClr val="bg2"/>
                </a:solidFill>
              </a:rPr>
              <a:t> behavior: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Transition 2: Changes in particulate nitrate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Transition 1: Evidence from the weekend effect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16CE5-1404-626B-9C76-28CD2F94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C64F5-6B9A-CFE5-E71B-12C5B232C4CD}"/>
              </a:ext>
            </a:extLst>
          </p:cNvPr>
          <p:cNvGrpSpPr/>
          <p:nvPr/>
        </p:nvGrpSpPr>
        <p:grpSpPr>
          <a:xfrm>
            <a:off x="1420091" y="2547927"/>
            <a:ext cx="9351818" cy="1762145"/>
            <a:chOff x="1420091" y="2812149"/>
            <a:chExt cx="9351818" cy="1762145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4920001F-F360-C9AF-2D03-3D6C4AF0A7EE}"/>
                </a:ext>
              </a:extLst>
            </p:cNvPr>
            <p:cNvSpPr/>
            <p:nvPr/>
          </p:nvSpPr>
          <p:spPr>
            <a:xfrm>
              <a:off x="1420091" y="2997843"/>
              <a:ext cx="2653145" cy="1009374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2011-2014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4643D068-EC47-C6E0-C68A-394B4D1769CB}"/>
                </a:ext>
              </a:extLst>
            </p:cNvPr>
            <p:cNvSpPr/>
            <p:nvPr/>
          </p:nvSpPr>
          <p:spPr>
            <a:xfrm>
              <a:off x="4769427" y="2997843"/>
              <a:ext cx="2653145" cy="1009374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2015-2018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95FA3841-9074-9A5F-B59E-4157EE981E97}"/>
                </a:ext>
              </a:extLst>
            </p:cNvPr>
            <p:cNvSpPr/>
            <p:nvPr/>
          </p:nvSpPr>
          <p:spPr>
            <a:xfrm>
              <a:off x="8118764" y="2997843"/>
              <a:ext cx="2653145" cy="1009374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2019-2022</a:t>
              </a:r>
            </a:p>
          </p:txBody>
        </p:sp>
        <p:sp>
          <p:nvSpPr>
            <p:cNvPr id="9" name="Lightning Bolt 8">
              <a:extLst>
                <a:ext uri="{FF2B5EF4-FFF2-40B4-BE49-F238E27FC236}">
                  <a16:creationId xmlns:a16="http://schemas.microsoft.com/office/drawing/2014/main" id="{C989119B-241C-B60C-0336-D6FF724E1850}"/>
                </a:ext>
              </a:extLst>
            </p:cNvPr>
            <p:cNvSpPr/>
            <p:nvPr/>
          </p:nvSpPr>
          <p:spPr>
            <a:xfrm rot="1607223">
              <a:off x="3970049" y="2812149"/>
              <a:ext cx="782605" cy="1076478"/>
            </a:xfrm>
            <a:prstGeom prst="lightningBol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08E8BD-46C7-25C9-741A-420CC0913925}"/>
                </a:ext>
              </a:extLst>
            </p:cNvPr>
            <p:cNvSpPr txBox="1"/>
            <p:nvPr/>
          </p:nvSpPr>
          <p:spPr>
            <a:xfrm>
              <a:off x="3532908" y="4045650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</a:rPr>
                <a:t>Transition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F161E0-1AE4-6B9C-A109-D3AC768C1BF9}"/>
                </a:ext>
              </a:extLst>
            </p:cNvPr>
            <p:cNvSpPr txBox="1"/>
            <p:nvPr/>
          </p:nvSpPr>
          <p:spPr>
            <a:xfrm>
              <a:off x="6921654" y="4051074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</a:rPr>
                <a:t>Transition 2</a:t>
              </a:r>
            </a:p>
          </p:txBody>
        </p: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AC13F9BA-F55C-ABAF-54E8-D9532B05BF6E}"/>
                </a:ext>
              </a:extLst>
            </p:cNvPr>
            <p:cNvSpPr/>
            <p:nvPr/>
          </p:nvSpPr>
          <p:spPr>
            <a:xfrm rot="1607223">
              <a:off x="7308887" y="2925518"/>
              <a:ext cx="782605" cy="1076478"/>
            </a:xfrm>
            <a:prstGeom prst="lightningBol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2709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map of the south korea&#10;&#10;Description automatically generated">
            <a:extLst>
              <a:ext uri="{FF2B5EF4-FFF2-40B4-BE49-F238E27FC236}">
                <a16:creationId xmlns:a16="http://schemas.microsoft.com/office/drawing/2014/main" id="{D9D110DF-6BEA-E41A-98A0-97FA4AD50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85" t="14238" r="25057" b="12995"/>
          <a:stretch/>
        </p:blipFill>
        <p:spPr>
          <a:xfrm>
            <a:off x="152326" y="1773144"/>
            <a:ext cx="2654541" cy="3077967"/>
          </a:xfrm>
          <a:prstGeom prst="rect">
            <a:avLst/>
          </a:prstGeom>
        </p:spPr>
      </p:pic>
      <p:pic>
        <p:nvPicPr>
          <p:cNvPr id="30" name="Picture 29" descr="A map with different colored dots&#10;&#10;Description automatically generated">
            <a:extLst>
              <a:ext uri="{FF2B5EF4-FFF2-40B4-BE49-F238E27FC236}">
                <a16:creationId xmlns:a16="http://schemas.microsoft.com/office/drawing/2014/main" id="{C0747BB7-D6E2-ECE1-E9D6-27BD4E03C4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85" t="14011" r="25217" b="12995"/>
          <a:stretch/>
        </p:blipFill>
        <p:spPr>
          <a:xfrm>
            <a:off x="2825749" y="1773144"/>
            <a:ext cx="2647816" cy="3087525"/>
          </a:xfrm>
          <a:prstGeom prst="rect">
            <a:avLst/>
          </a:prstGeom>
        </p:spPr>
      </p:pic>
      <p:pic>
        <p:nvPicPr>
          <p:cNvPr id="36" name="Picture 35" descr="A map of the south korea&#10;&#10;Description automatically generated">
            <a:extLst>
              <a:ext uri="{FF2B5EF4-FFF2-40B4-BE49-F238E27FC236}">
                <a16:creationId xmlns:a16="http://schemas.microsoft.com/office/drawing/2014/main" id="{2AB69C61-0CBD-FE6E-F78F-FB49DA7766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59" t="13785" r="24990" b="12769"/>
          <a:stretch/>
        </p:blipFill>
        <p:spPr>
          <a:xfrm>
            <a:off x="5478959" y="1766295"/>
            <a:ext cx="2666934" cy="3106643"/>
          </a:xfrm>
          <a:prstGeom prst="rect">
            <a:avLst/>
          </a:prstGeom>
        </p:spPr>
      </p:pic>
      <p:pic>
        <p:nvPicPr>
          <p:cNvPr id="56" name="Picture 55" descr="A map of the south korea&#10;&#10;Description automatically generated">
            <a:extLst>
              <a:ext uri="{FF2B5EF4-FFF2-40B4-BE49-F238E27FC236}">
                <a16:creationId xmlns:a16="http://schemas.microsoft.com/office/drawing/2014/main" id="{48E1D9D5-0BB2-6445-2A76-895C17A427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59" t="13785" r="24990" b="12769"/>
          <a:stretch/>
        </p:blipFill>
        <p:spPr>
          <a:xfrm>
            <a:off x="8137564" y="1754026"/>
            <a:ext cx="2666934" cy="3106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E4D60-D242-399C-8373-4C9B701F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2" y="275184"/>
            <a:ext cx="11704053" cy="1325563"/>
          </a:xfrm>
        </p:spPr>
        <p:txBody>
          <a:bodyPr>
            <a:norm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surface stations were deployed across South Korea in 2015, missing key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06D97-F1B9-F94F-0BFF-96F935707F24}"/>
              </a:ext>
            </a:extLst>
          </p:cNvPr>
          <p:cNvSpPr txBox="1"/>
          <p:nvPr/>
        </p:nvSpPr>
        <p:spPr>
          <a:xfrm>
            <a:off x="550606" y="5872263"/>
            <a:ext cx="2367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ea typeface="Times New Roman" panose="02020603050405020304" pitchFamily="18" charset="0"/>
              </a:rPr>
              <a:t>China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: Action Plan on Prevention and Control of Air Pollution</a:t>
            </a:r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0291B86-2FFD-65FB-2FF0-6C198F98FAEF}"/>
              </a:ext>
            </a:extLst>
          </p:cNvPr>
          <p:cNvSpPr/>
          <p:nvPr/>
        </p:nvSpPr>
        <p:spPr>
          <a:xfrm>
            <a:off x="834710" y="5043768"/>
            <a:ext cx="10522580" cy="7088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3EF93-9D45-9154-A1F8-3DE170350E74}"/>
              </a:ext>
            </a:extLst>
          </p:cNvPr>
          <p:cNvSpPr txBox="1"/>
          <p:nvPr/>
        </p:nvSpPr>
        <p:spPr>
          <a:xfrm>
            <a:off x="834709" y="5213518"/>
            <a:ext cx="988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2012	2013	2014	2015	2016	2017	2018	2019	2020	2021	2022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C6B2B713-2EBB-54FC-29AF-F5997208F1C5}"/>
              </a:ext>
            </a:extLst>
          </p:cNvPr>
          <p:cNvSpPr/>
          <p:nvPr/>
        </p:nvSpPr>
        <p:spPr>
          <a:xfrm>
            <a:off x="1903397" y="5551471"/>
            <a:ext cx="404735" cy="3693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A53017-F09E-D551-7B66-2761F3559394}"/>
              </a:ext>
            </a:extLst>
          </p:cNvPr>
          <p:cNvSpPr txBox="1"/>
          <p:nvPr/>
        </p:nvSpPr>
        <p:spPr>
          <a:xfrm>
            <a:off x="3160117" y="5914214"/>
            <a:ext cx="2548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ea typeface="Times New Roman" panose="02020603050405020304" pitchFamily="18" charset="0"/>
              </a:rPr>
              <a:t>Korea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Comprehensive Action Plan on Fine Dust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BDF2B53E-D14A-7A80-9F81-3CB25B5982B2}"/>
              </a:ext>
            </a:extLst>
          </p:cNvPr>
          <p:cNvSpPr/>
          <p:nvPr/>
        </p:nvSpPr>
        <p:spPr>
          <a:xfrm rot="3145653">
            <a:off x="5271087" y="5425457"/>
            <a:ext cx="373633" cy="59998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8AE6D9-D631-8F3F-2D26-BF91BA35E973}"/>
              </a:ext>
            </a:extLst>
          </p:cNvPr>
          <p:cNvSpPr txBox="1"/>
          <p:nvPr/>
        </p:nvSpPr>
        <p:spPr>
          <a:xfrm>
            <a:off x="2804176" y="1735345"/>
            <a:ext cx="180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2016</a:t>
            </a:r>
            <a:r>
              <a:rPr lang="en-US" sz="3200" dirty="0"/>
              <a:t> obs.</a:t>
            </a: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FCAECA99-904B-B811-2A85-A858A3931276}"/>
              </a:ext>
            </a:extLst>
          </p:cNvPr>
          <p:cNvSpPr/>
          <p:nvPr/>
        </p:nvSpPr>
        <p:spPr>
          <a:xfrm rot="10800000">
            <a:off x="4633499" y="4345724"/>
            <a:ext cx="404735" cy="8497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8F53B6-8EAC-C99B-EBFB-FF94353A9F80}"/>
              </a:ext>
            </a:extLst>
          </p:cNvPr>
          <p:cNvSpPr txBox="1"/>
          <p:nvPr/>
        </p:nvSpPr>
        <p:spPr>
          <a:xfrm>
            <a:off x="8160498" y="1746656"/>
            <a:ext cx="180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2022</a:t>
            </a:r>
            <a:r>
              <a:rPr lang="en-US" sz="3200" dirty="0"/>
              <a:t> obs.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941515-1C43-DDFF-D391-C7C0D2F7E342}"/>
              </a:ext>
            </a:extLst>
          </p:cNvPr>
          <p:cNvSpPr txBox="1"/>
          <p:nvPr/>
        </p:nvSpPr>
        <p:spPr>
          <a:xfrm>
            <a:off x="5501893" y="1740065"/>
            <a:ext cx="180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2019 </a:t>
            </a:r>
            <a:r>
              <a:rPr lang="en-US" sz="3200" dirty="0"/>
              <a:t>obs.</a:t>
            </a:r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050FA548-AA3B-2B4A-A5F7-AAA89C238299}"/>
              </a:ext>
            </a:extLst>
          </p:cNvPr>
          <p:cNvSpPr/>
          <p:nvPr/>
        </p:nvSpPr>
        <p:spPr>
          <a:xfrm rot="10800000">
            <a:off x="7391763" y="4357680"/>
            <a:ext cx="404735" cy="8497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map with different colored dots&#10;&#10;Description automatically generated">
            <a:extLst>
              <a:ext uri="{FF2B5EF4-FFF2-40B4-BE49-F238E27FC236}">
                <a16:creationId xmlns:a16="http://schemas.microsoft.com/office/drawing/2014/main" id="{BDD0D39B-B47C-771D-1B4E-D6F1213AE2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32" t="11707" r="16986" b="10613"/>
          <a:stretch/>
        </p:blipFill>
        <p:spPr>
          <a:xfrm>
            <a:off x="15093416" y="8555554"/>
            <a:ext cx="324406" cy="505777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7E840FB-DB76-452B-9591-31014A41C559}"/>
              </a:ext>
            </a:extLst>
          </p:cNvPr>
          <p:cNvSpPr txBox="1"/>
          <p:nvPr/>
        </p:nvSpPr>
        <p:spPr>
          <a:xfrm>
            <a:off x="15295455" y="918550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100</a:t>
            </a:r>
            <a:endParaRPr lang="en-US" sz="105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88DF53-BCAF-7E1A-6E23-14FE9D68C9C8}"/>
              </a:ext>
            </a:extLst>
          </p:cNvPr>
          <p:cNvSpPr txBox="1"/>
          <p:nvPr/>
        </p:nvSpPr>
        <p:spPr>
          <a:xfrm>
            <a:off x="15308870" y="948315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80</a:t>
            </a:r>
            <a:endParaRPr lang="en-US" sz="10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561A81-7DFA-340E-9B9D-6DD8832C1294}"/>
              </a:ext>
            </a:extLst>
          </p:cNvPr>
          <p:cNvSpPr txBox="1"/>
          <p:nvPr/>
        </p:nvSpPr>
        <p:spPr>
          <a:xfrm>
            <a:off x="15315684" y="984936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60</a:t>
            </a:r>
            <a:endParaRPr lang="en-US" sz="105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51A8E5-1567-F930-B7FB-A1C5E832D81C}"/>
              </a:ext>
            </a:extLst>
          </p:cNvPr>
          <p:cNvSpPr txBox="1"/>
          <p:nvPr/>
        </p:nvSpPr>
        <p:spPr>
          <a:xfrm>
            <a:off x="15315684" y="1007038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50</a:t>
            </a:r>
            <a:endParaRPr lang="en-US" sz="105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5EEF9D-7EC0-CDAA-473C-D94DB3102EBB}"/>
              </a:ext>
            </a:extLst>
          </p:cNvPr>
          <p:cNvSpPr txBox="1"/>
          <p:nvPr/>
        </p:nvSpPr>
        <p:spPr>
          <a:xfrm>
            <a:off x="15318042" y="1035699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40</a:t>
            </a:r>
            <a:endParaRPr lang="en-US" sz="105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F59504-D72B-F503-5A5B-3BE11B40F320}"/>
              </a:ext>
            </a:extLst>
          </p:cNvPr>
          <p:cNvSpPr txBox="1"/>
          <p:nvPr/>
        </p:nvSpPr>
        <p:spPr>
          <a:xfrm>
            <a:off x="15328317" y="1074358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30</a:t>
            </a:r>
            <a:endParaRPr lang="en-US" sz="105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C362BC-2987-D7E2-D22E-F777BFB48296}"/>
              </a:ext>
            </a:extLst>
          </p:cNvPr>
          <p:cNvSpPr txBox="1"/>
          <p:nvPr/>
        </p:nvSpPr>
        <p:spPr>
          <a:xfrm>
            <a:off x="15324024" y="1125150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</a:t>
            </a:r>
            <a:endParaRPr lang="en-US" sz="10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2E1E24-6893-AD32-E132-9212B723AB49}"/>
              </a:ext>
            </a:extLst>
          </p:cNvPr>
          <p:cNvSpPr txBox="1"/>
          <p:nvPr/>
        </p:nvSpPr>
        <p:spPr>
          <a:xfrm>
            <a:off x="15324024" y="1214376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</a:t>
            </a:r>
            <a:endParaRPr lang="en-US" sz="105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B068D3-AEFD-6F8D-DCB3-47325D24FEEE}"/>
              </a:ext>
            </a:extLst>
          </p:cNvPr>
          <p:cNvSpPr txBox="1"/>
          <p:nvPr/>
        </p:nvSpPr>
        <p:spPr>
          <a:xfrm>
            <a:off x="15343539" y="1246882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</a:t>
            </a:r>
            <a:endParaRPr lang="en-US" sz="105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06F6A02-BF1A-50E1-05BE-CB04B58D09D6}"/>
              </a:ext>
            </a:extLst>
          </p:cNvPr>
          <p:cNvSpPr txBox="1"/>
          <p:nvPr/>
        </p:nvSpPr>
        <p:spPr>
          <a:xfrm>
            <a:off x="15343539" y="127847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endParaRPr lang="en-US" sz="105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78ADFC-16A9-F260-A42B-5F80545536D1}"/>
              </a:ext>
            </a:extLst>
          </p:cNvPr>
          <p:cNvSpPr txBox="1"/>
          <p:nvPr/>
        </p:nvSpPr>
        <p:spPr>
          <a:xfrm>
            <a:off x="15353435" y="1302563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en-US" sz="10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B735369-DE68-414A-629F-69802B56FB39}"/>
              </a:ext>
            </a:extLst>
          </p:cNvPr>
          <p:cNvSpPr txBox="1"/>
          <p:nvPr/>
        </p:nvSpPr>
        <p:spPr>
          <a:xfrm>
            <a:off x="15356206" y="133194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  <a:endParaRPr lang="en-US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2DD01D5-F305-BA9C-A1C3-9239BD314461}"/>
              </a:ext>
            </a:extLst>
          </p:cNvPr>
          <p:cNvSpPr txBox="1"/>
          <p:nvPr/>
        </p:nvSpPr>
        <p:spPr>
          <a:xfrm rot="16200000">
            <a:off x="14922230" y="10812694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PM</a:t>
            </a:r>
            <a:r>
              <a:rPr lang="en-US" sz="2800" baseline="-25000" dirty="0"/>
              <a:t>2.5</a:t>
            </a:r>
            <a:r>
              <a:rPr lang="en-US" sz="2800" dirty="0"/>
              <a:t> (µg m</a:t>
            </a:r>
            <a:r>
              <a:rPr lang="en-US" sz="2800" baseline="30000" dirty="0"/>
              <a:t>-3</a:t>
            </a:r>
            <a:r>
              <a:rPr lang="en-US" sz="2800" dirty="0"/>
              <a:t>)</a:t>
            </a:r>
            <a:endParaRPr lang="en-US" sz="1200" dirty="0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A7C21EED-F347-AC37-9909-DF0CA5AD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81D0F-2C10-13EF-4C3E-07770E93FAEE}"/>
              </a:ext>
            </a:extLst>
          </p:cNvPr>
          <p:cNvSpPr txBox="1"/>
          <p:nvPr/>
        </p:nvSpPr>
        <p:spPr>
          <a:xfrm>
            <a:off x="5950434" y="5914214"/>
            <a:ext cx="2108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Seoul: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seasonal fine dust management program (Dec.-Mar.)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D7FC4687-352A-AFD8-0A71-70BB6C4B39A8}"/>
              </a:ext>
            </a:extLst>
          </p:cNvPr>
          <p:cNvSpPr/>
          <p:nvPr/>
        </p:nvSpPr>
        <p:spPr>
          <a:xfrm>
            <a:off x="7427900" y="5559992"/>
            <a:ext cx="404735" cy="3693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CA9C7-B760-D8C0-D4BB-D761B7DC15C3}"/>
              </a:ext>
            </a:extLst>
          </p:cNvPr>
          <p:cNvSpPr txBox="1"/>
          <p:nvPr/>
        </p:nvSpPr>
        <p:spPr>
          <a:xfrm>
            <a:off x="152326" y="1735345"/>
            <a:ext cx="180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2013</a:t>
            </a:r>
            <a:r>
              <a:rPr lang="en-US" sz="3200" dirty="0"/>
              <a:t> obs.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02FD3B6D-4CC4-4DA2-9F70-7A693644FA86}"/>
              </a:ext>
            </a:extLst>
          </p:cNvPr>
          <p:cNvSpPr/>
          <p:nvPr/>
        </p:nvSpPr>
        <p:spPr>
          <a:xfrm rot="10800000">
            <a:off x="10150028" y="4351544"/>
            <a:ext cx="404735" cy="8497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9A8849-8788-7142-832A-79BA075479B0}"/>
              </a:ext>
            </a:extLst>
          </p:cNvPr>
          <p:cNvSpPr txBox="1"/>
          <p:nvPr/>
        </p:nvSpPr>
        <p:spPr>
          <a:xfrm>
            <a:off x="8528522" y="5908048"/>
            <a:ext cx="2108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Region: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Covid lockdowns</a:t>
            </a: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693A8FBB-AAA4-AABA-938D-DD2ECD5BB860}"/>
              </a:ext>
            </a:extLst>
          </p:cNvPr>
          <p:cNvSpPr/>
          <p:nvPr/>
        </p:nvSpPr>
        <p:spPr>
          <a:xfrm rot="17966077">
            <a:off x="8553934" y="5414867"/>
            <a:ext cx="373633" cy="59998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>
            <a:extLst>
              <a:ext uri="{FF2B5EF4-FFF2-40B4-BE49-F238E27FC236}">
                <a16:creationId xmlns:a16="http://schemas.microsoft.com/office/drawing/2014/main" id="{0D10DEC7-69BF-F497-61FA-AFB4E5931E0E}"/>
              </a:ext>
            </a:extLst>
          </p:cNvPr>
          <p:cNvSpPr/>
          <p:nvPr/>
        </p:nvSpPr>
        <p:spPr>
          <a:xfrm rot="10800000">
            <a:off x="1875233" y="4358751"/>
            <a:ext cx="404735" cy="8497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C329CC-F433-6A69-C546-B37D4BA51C9E}"/>
              </a:ext>
            </a:extLst>
          </p:cNvPr>
          <p:cNvSpPr txBox="1"/>
          <p:nvPr/>
        </p:nvSpPr>
        <p:spPr>
          <a:xfrm>
            <a:off x="1375102" y="2427706"/>
            <a:ext cx="160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Seoul had its own network before 2015</a:t>
            </a:r>
          </a:p>
        </p:txBody>
      </p:sp>
      <p:pic>
        <p:nvPicPr>
          <p:cNvPr id="59" name="Picture 58" descr="A map of the south korea&#10;&#10;Description automatically generated">
            <a:extLst>
              <a:ext uri="{FF2B5EF4-FFF2-40B4-BE49-F238E27FC236}">
                <a16:creationId xmlns:a16="http://schemas.microsoft.com/office/drawing/2014/main" id="{ADE71505-6CDB-4337-4533-DD99A58AFA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904" t="11424" r="17292" b="10128"/>
          <a:stretch/>
        </p:blipFill>
        <p:spPr>
          <a:xfrm>
            <a:off x="10827432" y="1657809"/>
            <a:ext cx="203200" cy="331819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F112CF5-683C-F5E9-7E85-56043FF23E63}"/>
              </a:ext>
            </a:extLst>
          </p:cNvPr>
          <p:cNvSpPr txBox="1"/>
          <p:nvPr/>
        </p:nvSpPr>
        <p:spPr>
          <a:xfrm>
            <a:off x="10933327" y="452092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B0A62E-0673-E625-CCBF-76F0FA72AA3E}"/>
              </a:ext>
            </a:extLst>
          </p:cNvPr>
          <p:cNvSpPr txBox="1"/>
          <p:nvPr/>
        </p:nvSpPr>
        <p:spPr>
          <a:xfrm>
            <a:off x="10943444" y="309409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2694CDB-103B-BCCB-0C4B-44598B922D94}"/>
              </a:ext>
            </a:extLst>
          </p:cNvPr>
          <p:cNvSpPr txBox="1"/>
          <p:nvPr/>
        </p:nvSpPr>
        <p:spPr>
          <a:xfrm>
            <a:off x="10933327" y="225856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B59B3F-467C-0C1D-05CA-D9BC5E7B8135}"/>
              </a:ext>
            </a:extLst>
          </p:cNvPr>
          <p:cNvSpPr txBox="1"/>
          <p:nvPr/>
        </p:nvSpPr>
        <p:spPr>
          <a:xfrm>
            <a:off x="10943444" y="166726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9BE56A-7DFE-7D6D-F6EB-8E96F514A43D}"/>
              </a:ext>
            </a:extLst>
          </p:cNvPr>
          <p:cNvSpPr txBox="1"/>
          <p:nvPr/>
        </p:nvSpPr>
        <p:spPr>
          <a:xfrm rot="16200000">
            <a:off x="9785717" y="3024518"/>
            <a:ext cx="377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Annual PM</a:t>
            </a:r>
            <a:r>
              <a:rPr lang="en-US" sz="3200" baseline="-25000" dirty="0"/>
              <a:t>2.5</a:t>
            </a:r>
            <a:r>
              <a:rPr lang="en-US" sz="3200" dirty="0"/>
              <a:t> (µg m</a:t>
            </a:r>
            <a:r>
              <a:rPr lang="en-US" sz="3200" baseline="30000" dirty="0"/>
              <a:t>-3</a:t>
            </a:r>
            <a:r>
              <a:rPr lang="en-US" sz="3200" dirty="0"/>
              <a:t>)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15D588E-E912-9280-A552-AEF1FB69F04C}"/>
              </a:ext>
            </a:extLst>
          </p:cNvPr>
          <p:cNvSpPr/>
          <p:nvPr/>
        </p:nvSpPr>
        <p:spPr>
          <a:xfrm>
            <a:off x="925975" y="2439783"/>
            <a:ext cx="335666" cy="242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8" grpId="0"/>
      <p:bldP spid="29" grpId="0" animBg="1"/>
      <p:bldP spid="34" grpId="0"/>
      <p:bldP spid="38" grpId="0"/>
      <p:bldP spid="31" grpId="0" animBg="1"/>
      <p:bldP spid="3" grpId="0"/>
      <p:bldP spid="4" grpId="0" animBg="1"/>
      <p:bldP spid="7" grpId="0" animBg="1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A6908-B112-1C2A-AA6C-D091A36D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49" y="192232"/>
            <a:ext cx="10780059" cy="1325563"/>
          </a:xfrm>
        </p:spPr>
        <p:txBody>
          <a:bodyPr>
            <a:normAutofit/>
          </a:bodyPr>
          <a:lstStyle/>
          <a:p>
            <a:r>
              <a:rPr lang="en-US" dirty="0"/>
              <a:t>However, </a:t>
            </a:r>
            <a:r>
              <a:rPr lang="en-US" dirty="0" err="1"/>
              <a:t>AirKorea</a:t>
            </a:r>
            <a:r>
              <a:rPr lang="en-US" dirty="0"/>
              <a:t> network measured PM</a:t>
            </a:r>
            <a:r>
              <a:rPr lang="en-US" baseline="-25000" dirty="0"/>
              <a:t>10</a:t>
            </a:r>
            <a:r>
              <a:rPr lang="en-US" dirty="0"/>
              <a:t>, O</a:t>
            </a:r>
            <a:r>
              <a:rPr lang="en-US" baseline="-25000" dirty="0"/>
              <a:t>3</a:t>
            </a:r>
            <a:r>
              <a:rPr lang="en-US" dirty="0"/>
              <a:t>, NO</a:t>
            </a:r>
            <a:r>
              <a:rPr lang="en-US" baseline="-25000" dirty="0"/>
              <a:t>2</a:t>
            </a:r>
            <a:r>
              <a:rPr lang="en-US" dirty="0"/>
              <a:t>, CO, and SO</a:t>
            </a:r>
            <a:r>
              <a:rPr lang="en-US" baseline="-25000" dirty="0"/>
              <a:t>2</a:t>
            </a:r>
            <a:r>
              <a:rPr lang="en-US" dirty="0"/>
              <a:t> before 2015</a:t>
            </a:r>
            <a:endParaRPr lang="en-US" baseline="-25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C2CCA0-ABED-9EA4-0CE1-5AEA1ACA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055" y="1746330"/>
            <a:ext cx="8530035" cy="4919438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80E6F8E6-8EBF-6BF2-9CE4-396320AAC863}"/>
              </a:ext>
            </a:extLst>
          </p:cNvPr>
          <p:cNvSpPr/>
          <p:nvPr/>
        </p:nvSpPr>
        <p:spPr>
          <a:xfrm>
            <a:off x="4431810" y="3763992"/>
            <a:ext cx="2100725" cy="11461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Infer with random forest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82794A8-B3B9-C315-9BB9-D13026A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5</a:t>
            </a:fld>
            <a:endParaRPr lang="en-US"/>
          </a:p>
        </p:txBody>
      </p:sp>
      <p:pic>
        <p:nvPicPr>
          <p:cNvPr id="25" name="Picture 24" descr="A map with different colored dots&#10;&#10;Description automatically generated">
            <a:extLst>
              <a:ext uri="{FF2B5EF4-FFF2-40B4-BE49-F238E27FC236}">
                <a16:creationId xmlns:a16="http://schemas.microsoft.com/office/drawing/2014/main" id="{07A4B376-BBA7-E7CE-F96B-459440978D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3" t="14167" r="25140" b="12708"/>
          <a:stretch/>
        </p:blipFill>
        <p:spPr>
          <a:xfrm>
            <a:off x="1653055" y="2152650"/>
            <a:ext cx="3816720" cy="44507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5B465E-3C3F-6B3B-EB31-4647D2385A93}"/>
              </a:ext>
            </a:extLst>
          </p:cNvPr>
          <p:cNvSpPr txBox="1"/>
          <p:nvPr/>
        </p:nvSpPr>
        <p:spPr>
          <a:xfrm>
            <a:off x="3065261" y="6015692"/>
            <a:ext cx="2442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Observed PM</a:t>
            </a:r>
            <a:r>
              <a:rPr lang="en-US" sz="2800" b="1" baseline="-25000" dirty="0"/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B0E6AD-65C7-868C-1C89-F5A55AA62BA9}"/>
              </a:ext>
            </a:extLst>
          </p:cNvPr>
          <p:cNvSpPr/>
          <p:nvPr/>
        </p:nvSpPr>
        <p:spPr>
          <a:xfrm>
            <a:off x="2775284" y="1746330"/>
            <a:ext cx="5839327" cy="355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90045B-2214-085F-007A-C25F0DD6952A}"/>
              </a:ext>
            </a:extLst>
          </p:cNvPr>
          <p:cNvSpPr/>
          <p:nvPr/>
        </p:nvSpPr>
        <p:spPr>
          <a:xfrm>
            <a:off x="5465993" y="2040410"/>
            <a:ext cx="3816720" cy="4625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40B8-4480-839D-EAAC-980B502C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PM</a:t>
            </a:r>
            <a:r>
              <a:rPr lang="en-US" baseline="-25000" dirty="0"/>
              <a:t>10</a:t>
            </a:r>
            <a:r>
              <a:rPr lang="en-US" dirty="0"/>
              <a:t> by far most important predictor for PM</a:t>
            </a:r>
            <a:r>
              <a:rPr lang="en-US" baseline="-25000" dirty="0"/>
              <a:t>2.5 </a:t>
            </a:r>
            <a:r>
              <a:rPr lang="en-US" dirty="0"/>
              <a:t>at </a:t>
            </a:r>
            <a:r>
              <a:rPr lang="en-US" dirty="0" err="1"/>
              <a:t>AirKorea</a:t>
            </a:r>
            <a:r>
              <a:rPr lang="en-US" dirty="0"/>
              <a:t> sites, followed by CO and humidity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F419A-54EE-FD67-BD7B-42825995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BB576-CDC6-9BC9-C90A-76D80956F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26"/>
          <a:stretch/>
        </p:blipFill>
        <p:spPr>
          <a:xfrm>
            <a:off x="360252" y="1842866"/>
            <a:ext cx="10669991" cy="41210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414A19-7852-BCE6-A428-20B62E90C6FA}"/>
              </a:ext>
            </a:extLst>
          </p:cNvPr>
          <p:cNvSpPr/>
          <p:nvPr/>
        </p:nvSpPr>
        <p:spPr>
          <a:xfrm>
            <a:off x="8081319" y="4164227"/>
            <a:ext cx="2681416" cy="5931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RF Shapley analysis (less </a:t>
            </a:r>
            <a:r>
              <a:rPr lang="en-US" dirty="0" err="1">
                <a:solidFill>
                  <a:schemeClr val="tx1"/>
                </a:solidFill>
              </a:rPr>
              <a:t>impt</a:t>
            </a:r>
            <a:r>
              <a:rPr lang="en-US" dirty="0">
                <a:solidFill>
                  <a:schemeClr val="tx1"/>
                </a:solidFill>
              </a:rPr>
              <a:t>. variables not shown)</a:t>
            </a:r>
          </a:p>
        </p:txBody>
      </p:sp>
    </p:spTree>
    <p:extLst>
      <p:ext uri="{BB962C8B-B14F-4D97-AF65-F5344CB8AC3E}">
        <p14:creationId xmlns:p14="http://schemas.microsoft.com/office/powerpoint/2010/main" val="734382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900F-C021-0335-F5DA-E0561710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9627"/>
            <a:ext cx="12192000" cy="2019487"/>
          </a:xfrm>
        </p:spPr>
        <p:txBody>
          <a:bodyPr>
            <a:normAutofit/>
          </a:bodyPr>
          <a:lstStyle/>
          <a:p>
            <a:r>
              <a:rPr lang="en-US" sz="3200" dirty="0" err="1"/>
              <a:t>AirKorea</a:t>
            </a:r>
            <a:r>
              <a:rPr lang="en-US" sz="3200" dirty="0"/>
              <a:t> RF PM</a:t>
            </a:r>
            <a:r>
              <a:rPr lang="en-US" sz="3200" baseline="-25000" dirty="0"/>
              <a:t>2.5</a:t>
            </a:r>
            <a:r>
              <a:rPr lang="en-US" sz="3200" dirty="0"/>
              <a:t> performs well in 2015-20 training period and has only modest bias against separate 2011-15 Seoul municipal PM</a:t>
            </a:r>
            <a:r>
              <a:rPr lang="en-US" sz="3200" baseline="-25000" dirty="0"/>
              <a:t>2.5</a:t>
            </a:r>
            <a:r>
              <a:rPr lang="en-US" sz="3200" dirty="0"/>
              <a:t>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E5022-D69D-EBD4-483B-482FF9169CD1}"/>
              </a:ext>
            </a:extLst>
          </p:cNvPr>
          <p:cNvSpPr txBox="1"/>
          <p:nvPr/>
        </p:nvSpPr>
        <p:spPr>
          <a:xfrm>
            <a:off x="9343703" y="4571696"/>
            <a:ext cx="228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Pure extrapolation! </a:t>
            </a:r>
            <a:r>
              <a:rPr lang="en-US" b="1" dirty="0"/>
              <a:t>We do not use Seoul PM</a:t>
            </a:r>
            <a:r>
              <a:rPr lang="en-US" b="1" baseline="-25000" dirty="0"/>
              <a:t>2.5</a:t>
            </a:r>
            <a:r>
              <a:rPr lang="en-US" b="1" dirty="0"/>
              <a:t> data for training.</a:t>
            </a:r>
          </a:p>
        </p:txBody>
      </p:sp>
      <p:pic>
        <p:nvPicPr>
          <p:cNvPr id="10" name="Picture 9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89DDD518-B581-3271-9DF4-6204A440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37" y="1059484"/>
            <a:ext cx="8415297" cy="579218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521348-6AEB-ECDC-BF6B-CA1DAEFB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2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6484E-7D91-5EA4-AF41-64CB3127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23C5-32D3-73CC-3070-686DC8C5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71"/>
            <a:ext cx="10515600" cy="1325563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9645E-9313-D0E9-9E25-C4AC41134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51004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Producing a unified national PM</a:t>
            </a:r>
            <a:r>
              <a:rPr lang="en-US" baseline="-25000" dirty="0">
                <a:solidFill>
                  <a:schemeClr val="bg2"/>
                </a:solidFill>
              </a:rPr>
              <a:t>2.5</a:t>
            </a:r>
            <a:r>
              <a:rPr lang="en-US" dirty="0">
                <a:solidFill>
                  <a:schemeClr val="bg2"/>
                </a:solidFill>
              </a:rPr>
              <a:t> dataset for South Korea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Three distinct periods of PM</a:t>
            </a:r>
            <a:r>
              <a:rPr lang="en-US" b="1" baseline="-25000" dirty="0"/>
              <a:t>2.5</a:t>
            </a:r>
            <a:r>
              <a:rPr lang="en-US" b="1" dirty="0"/>
              <a:t> behavior: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Transition 2: Changes in particulate nitrate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Transition 1: Evidence from the weekend effect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9E115-5F89-B195-45EC-79001CC4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8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7B3BF2-2F86-F66A-DA30-EC2B6C2EA529}"/>
              </a:ext>
            </a:extLst>
          </p:cNvPr>
          <p:cNvGrpSpPr/>
          <p:nvPr/>
        </p:nvGrpSpPr>
        <p:grpSpPr>
          <a:xfrm>
            <a:off x="1420091" y="2547927"/>
            <a:ext cx="9351818" cy="1762145"/>
            <a:chOff x="1420091" y="2812149"/>
            <a:chExt cx="9351818" cy="1762145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57E0CA89-410A-6A92-1BF0-77F65AA019F8}"/>
                </a:ext>
              </a:extLst>
            </p:cNvPr>
            <p:cNvSpPr/>
            <p:nvPr/>
          </p:nvSpPr>
          <p:spPr>
            <a:xfrm>
              <a:off x="1420091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2011-2014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726CC911-CFCA-9F07-82CB-22FE11E2CAB7}"/>
                </a:ext>
              </a:extLst>
            </p:cNvPr>
            <p:cNvSpPr/>
            <p:nvPr/>
          </p:nvSpPr>
          <p:spPr>
            <a:xfrm>
              <a:off x="4769427" y="2997843"/>
              <a:ext cx="2653145" cy="100937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2015-2018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E51623EE-D7D9-01D6-1EA5-6E326287377C}"/>
                </a:ext>
              </a:extLst>
            </p:cNvPr>
            <p:cNvSpPr/>
            <p:nvPr/>
          </p:nvSpPr>
          <p:spPr>
            <a:xfrm>
              <a:off x="8118764" y="2997843"/>
              <a:ext cx="2653145" cy="100937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2019-2022</a:t>
              </a:r>
            </a:p>
          </p:txBody>
        </p:sp>
        <p:sp>
          <p:nvSpPr>
            <p:cNvPr id="9" name="Lightning Bolt 8">
              <a:extLst>
                <a:ext uri="{FF2B5EF4-FFF2-40B4-BE49-F238E27FC236}">
                  <a16:creationId xmlns:a16="http://schemas.microsoft.com/office/drawing/2014/main" id="{CD1B9AD4-76A3-98BC-8AC7-473AB87CA361}"/>
                </a:ext>
              </a:extLst>
            </p:cNvPr>
            <p:cNvSpPr/>
            <p:nvPr/>
          </p:nvSpPr>
          <p:spPr>
            <a:xfrm rot="1607223">
              <a:off x="3970049" y="2812149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B92C5A-FF0F-C74E-C48B-11C9538D65ED}"/>
                </a:ext>
              </a:extLst>
            </p:cNvPr>
            <p:cNvSpPr txBox="1"/>
            <p:nvPr/>
          </p:nvSpPr>
          <p:spPr>
            <a:xfrm>
              <a:off x="3532908" y="4045650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CED251-7D68-B8F7-A0CB-5F9E6C2DF172}"/>
                </a:ext>
              </a:extLst>
            </p:cNvPr>
            <p:cNvSpPr txBox="1"/>
            <p:nvPr/>
          </p:nvSpPr>
          <p:spPr>
            <a:xfrm>
              <a:off x="6921654" y="4051074"/>
              <a:ext cx="1883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Transition 2</a:t>
              </a:r>
            </a:p>
          </p:txBody>
        </p: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047BC063-F395-FE5F-2370-2F0449803410}"/>
                </a:ext>
              </a:extLst>
            </p:cNvPr>
            <p:cNvSpPr/>
            <p:nvPr/>
          </p:nvSpPr>
          <p:spPr>
            <a:xfrm rot="1607223">
              <a:off x="7308887" y="2925518"/>
              <a:ext cx="782605" cy="1076478"/>
            </a:xfrm>
            <a:prstGeom prst="lightningBol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082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1895-028C-FCD5-B380-4540A3EF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06" y="164513"/>
            <a:ext cx="1149569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We find PM</a:t>
            </a:r>
            <a:r>
              <a:rPr lang="en-US" baseline="-25000" dirty="0"/>
              <a:t>2.5</a:t>
            </a:r>
            <a:r>
              <a:rPr lang="en-US" dirty="0"/>
              <a:t> decreases everywhere, after controlling for meteorology using multi-linear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FEE9D-51FC-A5F2-907F-95933B4E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14" descr="A map with blue squares&#10;&#10;Description automatically generated">
            <a:extLst>
              <a:ext uri="{FF2B5EF4-FFF2-40B4-BE49-F238E27FC236}">
                <a16:creationId xmlns:a16="http://schemas.microsoft.com/office/drawing/2014/main" id="{1C30047D-5020-CAE6-E6EA-EC7CDB965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5" t="13959" r="25139" b="12708"/>
          <a:stretch/>
        </p:blipFill>
        <p:spPr>
          <a:xfrm>
            <a:off x="2599556" y="1575767"/>
            <a:ext cx="3544931" cy="4131840"/>
          </a:xfrm>
          <a:prstGeom prst="rect">
            <a:avLst/>
          </a:prstGeom>
        </p:spPr>
      </p:pic>
      <p:pic>
        <p:nvPicPr>
          <p:cNvPr id="16" name="Picture 15" descr="A map of the south korea&#10;&#10;Description automatically generated">
            <a:extLst>
              <a:ext uri="{FF2B5EF4-FFF2-40B4-BE49-F238E27FC236}">
                <a16:creationId xmlns:a16="http://schemas.microsoft.com/office/drawing/2014/main" id="{4ACC7AE9-76E7-4C04-1FA5-9A44FFCE6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1" t="13884" r="25035" b="12792"/>
          <a:stretch/>
        </p:blipFill>
        <p:spPr>
          <a:xfrm>
            <a:off x="6153146" y="1573604"/>
            <a:ext cx="3534261" cy="41361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31F38D-58E7-883D-C16B-51943AD81916}"/>
              </a:ext>
            </a:extLst>
          </p:cNvPr>
          <p:cNvSpPr txBox="1"/>
          <p:nvPr/>
        </p:nvSpPr>
        <p:spPr>
          <a:xfrm>
            <a:off x="3976899" y="1532831"/>
            <a:ext cx="2299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Met-normalized </a:t>
            </a:r>
          </a:p>
          <a:p>
            <a:pPr algn="r"/>
            <a:r>
              <a:rPr lang="en-US" sz="2400" b="1" dirty="0"/>
              <a:t>PM</a:t>
            </a:r>
            <a:r>
              <a:rPr lang="en-US" sz="2400" b="1" baseline="-25000" dirty="0"/>
              <a:t>2.5 </a:t>
            </a:r>
            <a:r>
              <a:rPr lang="en-US" sz="2400" b="1" dirty="0"/>
              <a:t>trend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12844-CA52-5A48-6820-9BD2996D311C}"/>
              </a:ext>
            </a:extLst>
          </p:cNvPr>
          <p:cNvSpPr txBox="1"/>
          <p:nvPr/>
        </p:nvSpPr>
        <p:spPr>
          <a:xfrm>
            <a:off x="4424584" y="5050085"/>
            <a:ext cx="16417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2011-22</a:t>
            </a:r>
            <a:endParaRPr lang="en-US" sz="1050" dirty="0"/>
          </a:p>
        </p:txBody>
      </p:sp>
      <p:pic>
        <p:nvPicPr>
          <p:cNvPr id="19" name="Picture 18" descr="A map of the south korea&#10;&#10;Description automatically generated">
            <a:extLst>
              <a:ext uri="{FF2B5EF4-FFF2-40B4-BE49-F238E27FC236}">
                <a16:creationId xmlns:a16="http://schemas.microsoft.com/office/drawing/2014/main" id="{DB9CB83E-F36A-2907-7AB8-7C6C83331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64" t="11283" r="17048" b="10303"/>
          <a:stretch/>
        </p:blipFill>
        <p:spPr>
          <a:xfrm rot="5400000">
            <a:off x="7794215" y="4036434"/>
            <a:ext cx="243464" cy="35429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CD1127-5B7D-A827-908E-C0EAEC648E00}"/>
              </a:ext>
            </a:extLst>
          </p:cNvPr>
          <p:cNvSpPr txBox="1"/>
          <p:nvPr/>
        </p:nvSpPr>
        <p:spPr>
          <a:xfrm>
            <a:off x="8307048" y="1558994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MLR R</a:t>
            </a:r>
            <a:r>
              <a:rPr lang="en-US" sz="3200" b="1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D3AD4A-D20F-C7ED-D2C6-C6B8583A484E}"/>
              </a:ext>
            </a:extLst>
          </p:cNvPr>
          <p:cNvSpPr txBox="1"/>
          <p:nvPr/>
        </p:nvSpPr>
        <p:spPr>
          <a:xfrm>
            <a:off x="7968474" y="5080066"/>
            <a:ext cx="16417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2011-22</a:t>
            </a:r>
            <a:endParaRPr lang="en-US" sz="10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14621B-1E4C-2E69-0D55-2B2EB24D27A8}"/>
              </a:ext>
            </a:extLst>
          </p:cNvPr>
          <p:cNvSpPr txBox="1"/>
          <p:nvPr/>
        </p:nvSpPr>
        <p:spPr>
          <a:xfrm>
            <a:off x="8789372" y="5842416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C545DF-CB2E-3665-3013-92BC47F63A8E}"/>
              </a:ext>
            </a:extLst>
          </p:cNvPr>
          <p:cNvSpPr txBox="1"/>
          <p:nvPr/>
        </p:nvSpPr>
        <p:spPr>
          <a:xfrm>
            <a:off x="8191579" y="5842416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18508D-80F5-D7A7-CFBB-C477BFA962A2}"/>
              </a:ext>
            </a:extLst>
          </p:cNvPr>
          <p:cNvSpPr txBox="1"/>
          <p:nvPr/>
        </p:nvSpPr>
        <p:spPr>
          <a:xfrm>
            <a:off x="7553263" y="5847606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919BBD-08B5-5FA2-A78C-E661B917AD2B}"/>
              </a:ext>
            </a:extLst>
          </p:cNvPr>
          <p:cNvSpPr txBox="1"/>
          <p:nvPr/>
        </p:nvSpPr>
        <p:spPr>
          <a:xfrm>
            <a:off x="6914947" y="5847606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9EF632-92FA-B810-B2B2-04AF323AF0D0}"/>
              </a:ext>
            </a:extLst>
          </p:cNvPr>
          <p:cNvSpPr txBox="1"/>
          <p:nvPr/>
        </p:nvSpPr>
        <p:spPr>
          <a:xfrm>
            <a:off x="6276631" y="5847606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0.25</a:t>
            </a:r>
          </a:p>
        </p:txBody>
      </p:sp>
      <p:pic>
        <p:nvPicPr>
          <p:cNvPr id="27" name="Picture 26" descr="A map with blue squares and red dots&#10;&#10;Description automatically generated">
            <a:extLst>
              <a:ext uri="{FF2B5EF4-FFF2-40B4-BE49-F238E27FC236}">
                <a16:creationId xmlns:a16="http://schemas.microsoft.com/office/drawing/2014/main" id="{B40CF8CB-ACF3-2A31-C43E-0642EB9A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20" t="11623" r="16852" b="9659"/>
          <a:stretch/>
        </p:blipFill>
        <p:spPr>
          <a:xfrm rot="5400000">
            <a:off x="4236037" y="4053163"/>
            <a:ext cx="230809" cy="35429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2BA96D5-BED7-7676-9BFB-6B263F086A9A}"/>
              </a:ext>
            </a:extLst>
          </p:cNvPr>
          <p:cNvSpPr txBox="1"/>
          <p:nvPr/>
        </p:nvSpPr>
        <p:spPr>
          <a:xfrm>
            <a:off x="2403028" y="5837575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42DAC1-8CA1-2F4A-12C9-03E972552E88}"/>
              </a:ext>
            </a:extLst>
          </p:cNvPr>
          <p:cNvSpPr txBox="1"/>
          <p:nvPr/>
        </p:nvSpPr>
        <p:spPr>
          <a:xfrm>
            <a:off x="2971407" y="5837575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F352F8-F6C9-49FB-D1DD-B448A8FE292E}"/>
              </a:ext>
            </a:extLst>
          </p:cNvPr>
          <p:cNvSpPr txBox="1"/>
          <p:nvPr/>
        </p:nvSpPr>
        <p:spPr>
          <a:xfrm>
            <a:off x="3564073" y="5837575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1CD3E-712C-52DC-A0A5-5321CC2840EA}"/>
              </a:ext>
            </a:extLst>
          </p:cNvPr>
          <p:cNvSpPr txBox="1"/>
          <p:nvPr/>
        </p:nvSpPr>
        <p:spPr>
          <a:xfrm>
            <a:off x="4210711" y="58398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FA7483-C781-FDB6-B6C2-8BA2A8513C90}"/>
              </a:ext>
            </a:extLst>
          </p:cNvPr>
          <p:cNvSpPr txBox="1"/>
          <p:nvPr/>
        </p:nvSpPr>
        <p:spPr>
          <a:xfrm>
            <a:off x="4801381" y="583334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649954-DCFE-2C2F-C958-43A72B6D0323}"/>
              </a:ext>
            </a:extLst>
          </p:cNvPr>
          <p:cNvSpPr txBox="1"/>
          <p:nvPr/>
        </p:nvSpPr>
        <p:spPr>
          <a:xfrm>
            <a:off x="5376984" y="583334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C809F3-73A0-4253-E113-D7E9B0AEEFDE}"/>
              </a:ext>
            </a:extLst>
          </p:cNvPr>
          <p:cNvSpPr txBox="1"/>
          <p:nvPr/>
        </p:nvSpPr>
        <p:spPr>
          <a:xfrm>
            <a:off x="5926402" y="583334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611EE1-2C95-5C79-4C6C-2BABECEBDE79}"/>
              </a:ext>
            </a:extLst>
          </p:cNvPr>
          <p:cNvSpPr txBox="1"/>
          <p:nvPr/>
        </p:nvSpPr>
        <p:spPr>
          <a:xfrm>
            <a:off x="3155354" y="6120655"/>
            <a:ext cx="247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∆PM</a:t>
            </a:r>
            <a:r>
              <a:rPr lang="en-US" sz="2400" baseline="-25000" dirty="0"/>
              <a:t>2.5</a:t>
            </a:r>
            <a:r>
              <a:rPr lang="en-US" sz="2400" dirty="0"/>
              <a:t> (µg m</a:t>
            </a:r>
            <a:r>
              <a:rPr lang="en-US" sz="2400" baseline="30000" dirty="0"/>
              <a:t>-3</a:t>
            </a:r>
            <a:r>
              <a:rPr lang="en-US" sz="2400" dirty="0"/>
              <a:t> a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72232F-3C0F-C071-1C9F-701EE15F17E2}"/>
              </a:ext>
            </a:extLst>
          </p:cNvPr>
          <p:cNvSpPr txBox="1"/>
          <p:nvPr/>
        </p:nvSpPr>
        <p:spPr>
          <a:xfrm>
            <a:off x="7726515" y="6151433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8603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25464</TotalTime>
  <Words>1088</Words>
  <Application>Microsoft Macintosh PowerPoint</Application>
  <PresentationFormat>Widescreen</PresentationFormat>
  <Paragraphs>252</Paragraphs>
  <Slides>20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Interpreting fine particulate matter (PM2.5) trends in South Korea, 2011-2022   Drew Pendergrass | AMS Annual Meeting January 14, 2025  with Daniel J. Jacob, Yujin J. Oak, Ruijun Dang, Laura Hyesung Yang, Ellie Beaudry, Nadia K. Colombi, Shixian Zhai, Hwajin Kim, Jin-soo Choi, Jin-soo Park, Soontae Kim, and Hong Liao</vt:lpstr>
      <vt:lpstr>Table of contents</vt:lpstr>
      <vt:lpstr>Table of contents</vt:lpstr>
      <vt:lpstr>PM2.5 surface stations were deployed across South Korea in 2015, missing key events</vt:lpstr>
      <vt:lpstr>However, AirKorea network measured PM10, O3, NO2, CO, and SO2 before 2015</vt:lpstr>
      <vt:lpstr>PM10 by far most important predictor for PM2.5 at AirKorea sites, followed by CO and humidity</vt:lpstr>
      <vt:lpstr>AirKorea RF PM2.5 performs well in 2015-20 training period and has only modest bias against separate 2011-15 Seoul municipal PM2.5 dataset</vt:lpstr>
      <vt:lpstr>Table of contents</vt:lpstr>
      <vt:lpstr>We find PM2.5 decreases everywhere, after controlling for meteorology using multi-linear regression</vt:lpstr>
      <vt:lpstr>Overall decrease obscures three distinct periods of PM2.5 behavior</vt:lpstr>
      <vt:lpstr>Table of contents</vt:lpstr>
      <vt:lpstr>Particulate nitrate (pNO3-) drives DJF increases for 2015–2019 and decreases for 2019–2022</vt:lpstr>
      <vt:lpstr>pNO3- in Korea can be limited by NO or NH3 emissions depending on ambient conditions</vt:lpstr>
      <vt:lpstr>Like ozone, pNO3- sensitivity to emissions can be diagnosed from space</vt:lpstr>
      <vt:lpstr>NH3/NO2 ratio suggests pNO3- has become NOx limited from 2019 in Seoul Metropolitan Area (SMA)</vt:lpstr>
      <vt:lpstr>Table of contents</vt:lpstr>
      <vt:lpstr>There is a prominent PM2.5 “weekend effect” and it reverses sign around 2015</vt:lpstr>
      <vt:lpstr>Secondary nighttime chemistry drives the weekend effect change</vt:lpstr>
      <vt:lpstr>Secondary nighttime chemistry drives the weekend effect change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methods for modeling air quality</dc:title>
  <dc:creator>Pendergrass, Drew</dc:creator>
  <cp:lastModifiedBy>Pendergrass, Drew</cp:lastModifiedBy>
  <cp:revision>278</cp:revision>
  <dcterms:created xsi:type="dcterms:W3CDTF">2020-09-16T10:46:14Z</dcterms:created>
  <dcterms:modified xsi:type="dcterms:W3CDTF">2025-01-09T02:01:13Z</dcterms:modified>
</cp:coreProperties>
</file>