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1"/>
  </p:notesMasterIdLst>
  <p:sldIdLst>
    <p:sldId id="279" r:id="rId2"/>
    <p:sldId id="429" r:id="rId3"/>
    <p:sldId id="430" r:id="rId4"/>
    <p:sldId id="2309" r:id="rId5"/>
    <p:sldId id="2310" r:id="rId6"/>
    <p:sldId id="419" r:id="rId7"/>
    <p:sldId id="2209" r:id="rId8"/>
    <p:sldId id="472" r:id="rId9"/>
    <p:sldId id="473" r:id="rId10"/>
    <p:sldId id="2371" r:id="rId11"/>
    <p:sldId id="2370" r:id="rId12"/>
    <p:sldId id="2373" r:id="rId13"/>
    <p:sldId id="2375" r:id="rId14"/>
    <p:sldId id="2376" r:id="rId15"/>
    <p:sldId id="431" r:id="rId16"/>
    <p:sldId id="432" r:id="rId17"/>
    <p:sldId id="434" r:id="rId18"/>
    <p:sldId id="436" r:id="rId19"/>
    <p:sldId id="435" r:id="rId20"/>
    <p:sldId id="438" r:id="rId21"/>
    <p:sldId id="2379" r:id="rId22"/>
    <p:sldId id="2378" r:id="rId23"/>
    <p:sldId id="453" r:id="rId24"/>
    <p:sldId id="454" r:id="rId25"/>
    <p:sldId id="2380" r:id="rId26"/>
    <p:sldId id="2381" r:id="rId27"/>
    <p:sldId id="398" r:id="rId28"/>
    <p:sldId id="455" r:id="rId29"/>
    <p:sldId id="459" r:id="rId30"/>
    <p:sldId id="460" r:id="rId31"/>
    <p:sldId id="433" r:id="rId32"/>
    <p:sldId id="379" r:id="rId33"/>
    <p:sldId id="380" r:id="rId34"/>
    <p:sldId id="447" r:id="rId35"/>
    <p:sldId id="448" r:id="rId36"/>
    <p:sldId id="449" r:id="rId37"/>
    <p:sldId id="439" r:id="rId38"/>
    <p:sldId id="462" r:id="rId39"/>
    <p:sldId id="442" r:id="rId40"/>
    <p:sldId id="463" r:id="rId41"/>
    <p:sldId id="444" r:id="rId42"/>
    <p:sldId id="464" r:id="rId43"/>
    <p:sldId id="467" r:id="rId44"/>
    <p:sldId id="468" r:id="rId45"/>
    <p:sldId id="470" r:id="rId46"/>
    <p:sldId id="469" r:id="rId47"/>
    <p:sldId id="471" r:id="rId48"/>
    <p:sldId id="2382" r:id="rId49"/>
    <p:sldId id="44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9E7B21-36FA-D2C0-000D-9C4F41475ECE}" name="Pendergrass, Drew" initials="PD" userId="S::pendergrass@college.harvard.edu::99078cb6-da51-41a4-ae66-1de58c48a2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6"/>
    <p:restoredTop sz="92336"/>
  </p:normalViewPr>
  <p:slideViewPr>
    <p:cSldViewPr snapToGrid="0" snapToObjects="1">
      <p:cViewPr varScale="1">
        <p:scale>
          <a:sx n="107" d="100"/>
          <a:sy n="107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F7CA7-FA65-FF46-AC8D-9FFD1F76B4BC}" type="datetimeFigureOut">
              <a:rPr lang="en-US" smtClean="0"/>
              <a:t>6/8/26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D6DB3-23FD-DE4C-AF9D-F2768C717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2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7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28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because CHEEREIO manipulates the contents of GC run directories, comprising the ensemble, on the fly.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Don’t worry, you can add more minute </a:t>
            </a:r>
            <a:r>
              <a:rPr lang="en-US" dirty="0" err="1"/>
              <a:t>adjustements</a:t>
            </a:r>
            <a:r>
              <a:rPr lang="en-US" dirty="0"/>
              <a:t> by modifying the template run directory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69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36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great about this is that any CHEEREIO observation operator can automatically be used to validate a run, no programming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55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0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59779-61CB-A00C-D211-23CF8EFA6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61BBE-A529-B41A-F8C1-58419AD61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AA1AB9-7980-C9F1-8D65-3BC335504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FF191-3FAF-E4C6-A37E-9659CC55E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2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4F41C-EF56-69F6-D451-8EE649AFD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638BD-50B9-5842-DE0F-A34A4A870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AEE6E9-562B-3C26-C7D5-CBBFAB242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BDCDD-28EC-43D7-D464-7EFA60726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24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Repeat for every pollutant and every source of each pollutant.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17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4028A-3727-ED54-0542-0635BC135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DCA3D9-B3F7-9CDC-ECD4-05EEB669A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DF57F7-495D-FA2E-FF71-9488C0324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DB766-BCFF-CC78-1453-41836A767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4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3A3B2-FCC0-0F4D-2EA9-1771DA82D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48268C-673E-1F1D-9D90-B52C1A0E3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49204-0D51-4C0E-3AE0-4AD261400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B79D5-01BC-BA69-E7FC-1228D3990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55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5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30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7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6013-8331-AA43-9BEB-A16BA7BAE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E6E33-473B-614B-8E7C-76E0C2F08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93E60-D411-E44E-9F97-5B6D7E197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C3446-86AA-AB42-9E82-14857A04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42BAA-358B-2B44-BF76-60BB55634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3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AC100-837E-A649-89E7-326166CC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CC57E-5529-1141-B582-1A0B29BB8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793F7-725A-F845-B923-C26E7CB2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5F1F2-ADAD-6C42-B05D-2A3AF9C0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3BC86-B1C9-2649-A515-54490FBA1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7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1F9FD9-915F-DD42-9EDF-15872F0CC0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CC68B-61A2-624F-998D-46AFAA153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BE0D5-7EF5-EC4F-993F-154A1376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CDBF0-DA1D-EA42-BC75-FE06856B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AE359-9C09-3741-8A91-707CCBB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5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40C0-6DEE-0644-B43D-50E28E4A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CAC9-5F9A-CB4F-858E-2027DF7EE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AE3D8-93B2-2F48-9AC2-D81BCBE6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DD03-CF2F-CC46-8222-D676019A4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D0A60-C83D-514D-A1E0-C8659A0A3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C0EBF-9FD9-C749-A8E9-6B2A4728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8313F-8B40-BC4B-BBF5-4D4FABB9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F994-5312-6D4B-B635-676414EA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3D0CE-8734-714F-A407-470AEA52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80859-8687-A44B-8D97-CA28583A1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A1835-36F0-984C-9CBA-C8E67767A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F185F-B9F6-8144-8C10-E011BBCF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C791B-50D1-7945-91FD-73B5B3E8C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D7909-187B-C04C-9402-5C74CD42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6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E622E-53CF-1746-BD9F-213EC2BC7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4A76-C192-C94E-B667-DDED65433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F0DDF-2992-CA44-B534-56270CF09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39360-AA95-204A-A0E8-9D66CD29C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723048-9C7A-AB43-A1D6-14FA7D222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055A34-701C-B842-90B3-70B9B5D41A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ADE445-8AB1-9D45-B1BE-493DD4A9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D344B2-9372-4044-BCF6-2AA0D3CA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D3EF-A0F4-3A4F-BDD1-378D93E2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58B5D-7398-0641-B93E-C3A6F98C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2374F-0F3A-304C-8C7A-EF7C87EF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452D6-83F3-AB44-9269-166B94E5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F544C-8696-DA43-860E-0FE18EAC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60A2A-0DF4-1342-97D3-4A4BA5E4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4B443-59B2-584F-9613-E137C3AF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2CC2F-E99D-AE41-9655-C2B08C72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82E34-71A4-2E44-A682-CDC9FF7B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DFAA5-210D-C140-9E6C-686FB51AC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BDDFD-950F-5F4F-84CC-44A5AD32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4E085-7032-8248-A0C7-0753726EB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693A0-D232-924D-BEF6-98E68996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5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B3F1-CFF7-CD48-93D1-213B4193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02450-A7B4-0247-94E3-F5302D2A9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1F86F-D4B5-C944-85A0-437C102E2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C2C31-4C36-D345-AF10-6D22173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65008-D774-5F49-835E-FF719155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4A9E2-1409-F44D-940C-E1C5FF20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7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537DF4-1D98-0C4B-95F4-6D6FFB50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2ACE8-EA82-0044-B238-E728896BF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10EED-94AE-1D4F-8BD2-C5ACA07E8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E0652-9B2C-5C41-82FB-C0D6838641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3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1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28.svg"/><Relationship Id="rId5" Type="http://schemas.openxmlformats.org/officeDocument/2006/relationships/image" Target="../media/image25.svg"/><Relationship Id="rId10" Type="http://schemas.openxmlformats.org/officeDocument/2006/relationships/image" Target="../media/image27.svg"/><Relationship Id="rId4" Type="http://schemas.openxmlformats.org/officeDocument/2006/relationships/image" Target="../media/image24.sv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bit.ly/cheerei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penderg@oberlin.edu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svg"/><Relationship Id="rId4" Type="http://schemas.openxmlformats.org/officeDocument/2006/relationships/image" Target="../media/image5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sv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7.svg"/><Relationship Id="rId7" Type="http://schemas.openxmlformats.org/officeDocument/2006/relationships/image" Target="../media/image55.svg"/><Relationship Id="rId2" Type="http://schemas.openxmlformats.org/officeDocument/2006/relationships/image" Target="../media/image6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54.svg"/><Relationship Id="rId4" Type="http://schemas.openxmlformats.org/officeDocument/2006/relationships/image" Target="../media/image66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penderg@Oberlin.edu" TargetMode="Externa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mailto:apenderg@Oberlin.edu" TargetMode="External"/><Relationship Id="rId3" Type="http://schemas.openxmlformats.org/officeDocument/2006/relationships/hyperlink" Target="https://gmd.copernicus.org/articles/16/4793/2023/" TargetMode="External"/><Relationship Id="rId7" Type="http://schemas.openxmlformats.org/officeDocument/2006/relationships/hyperlink" Target="https://github.com/drewpendergrass/CHEEREIO/issues" TargetMode="Externa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eos-chem.readthedocs.io/en/stable/getting-started/system-req-soft.html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cheereio.readthedocs.io/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cheere.io/" TargetMode="Externa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png"/><Relationship Id="rId7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6EF7-3101-B14C-B7FD-17254F55E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984" y="-50228"/>
            <a:ext cx="11133438" cy="2849562"/>
          </a:xfrm>
        </p:spPr>
        <p:txBody>
          <a:bodyPr>
            <a:noAutofit/>
          </a:bodyPr>
          <a:lstStyle/>
          <a:p>
            <a:r>
              <a:rPr lang="en-US" sz="8000" b="1" kern="0" dirty="0">
                <a:solidFill>
                  <a:schemeClr val="accent4"/>
                </a:solidFill>
                <a:effectLst/>
              </a:rPr>
              <a:t>Running CHEEREIO 1.4.1</a:t>
            </a:r>
            <a:br>
              <a:rPr lang="en-US" sz="4400" b="1" kern="0" dirty="0">
                <a:solidFill>
                  <a:schemeClr val="accent4"/>
                </a:solidFill>
                <a:effectLst/>
              </a:rPr>
            </a:br>
            <a:r>
              <a:rPr lang="en-US" sz="3200" kern="0" dirty="0"/>
              <a:t>A</a:t>
            </a:r>
            <a:r>
              <a:rPr lang="en-US" sz="3200" kern="0" dirty="0">
                <a:effectLst/>
              </a:rPr>
              <a:t> hands-on guide to nonlinear ensemble data assimilation and emissions estimation with GEOS-Chem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4A24A-8D33-2848-8AE9-DB484B46C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504" y="2733989"/>
            <a:ext cx="10146081" cy="228799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500" dirty="0"/>
              <a:t>12</a:t>
            </a:r>
            <a:r>
              <a:rPr lang="en-US" sz="3500" baseline="30000" dirty="0"/>
              <a:t>th</a:t>
            </a:r>
            <a:r>
              <a:rPr lang="en-US" sz="3500" dirty="0"/>
              <a:t> International GEOS-Chem meeting clinic</a:t>
            </a:r>
          </a:p>
          <a:p>
            <a:r>
              <a:rPr lang="en-US" dirty="0"/>
              <a:t>Drew Pendergrass</a:t>
            </a:r>
          </a:p>
          <a:p>
            <a:r>
              <a:rPr lang="en-US" dirty="0"/>
              <a:t>June 8, 2026</a:t>
            </a:r>
          </a:p>
          <a:p>
            <a:endParaRPr lang="en-US" dirty="0"/>
          </a:p>
        </p:txBody>
      </p:sp>
      <p:pic>
        <p:nvPicPr>
          <p:cNvPr id="5" name="Picture 4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D8C9DBE2-2BC3-F302-44B6-076AE64D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1987"/>
            <a:ext cx="2100258" cy="1682262"/>
          </a:xfrm>
          <a:prstGeom prst="rect">
            <a:avLst/>
          </a:prstGeom>
        </p:spPr>
      </p:pic>
      <p:pic>
        <p:nvPicPr>
          <p:cNvPr id="1028" name="Picture 4" descr="NSOE Logo Vertical – Office of ...">
            <a:extLst>
              <a:ext uri="{FF2B5EF4-FFF2-40B4-BE49-F238E27FC236}">
                <a16:creationId xmlns:a16="http://schemas.microsoft.com/office/drawing/2014/main" id="{0699D6B1-8ECB-D858-83ED-AE07C610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58" y="5035418"/>
            <a:ext cx="3070013" cy="1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berlin College - Wikipedia">
            <a:extLst>
              <a:ext uri="{FF2B5EF4-FFF2-40B4-BE49-F238E27FC236}">
                <a16:creationId xmlns:a16="http://schemas.microsoft.com/office/drawing/2014/main" id="{597DDCEB-E5AA-FFB5-C48C-92F50CD3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233" y="4804974"/>
            <a:ext cx="198578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496DF00-6572-819A-6D55-4820DC0A8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491" y="4669886"/>
            <a:ext cx="2105509" cy="211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499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CBD4F-D358-0BC2-F73C-AB36D59F4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B6932-B665-E0C7-A0A2-7FD4D69B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3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CHEEREIO automates LETKF inversions with state-of-the-science modeling and community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9A305-1F12-034D-3B08-1945C4D5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B812A-1A0A-EFF6-9779-CE8E7F648B91}"/>
              </a:ext>
            </a:extLst>
          </p:cNvPr>
          <p:cNvSpPr txBox="1"/>
          <p:nvPr/>
        </p:nvSpPr>
        <p:spPr>
          <a:xfrm>
            <a:off x="4972130" y="1451962"/>
            <a:ext cx="1776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From one file…</a:t>
            </a:r>
          </a:p>
        </p:txBody>
      </p: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115FA604-F298-2FA2-70ED-4ED5C178BD86}"/>
              </a:ext>
            </a:extLst>
          </p:cNvPr>
          <p:cNvSpPr/>
          <p:nvPr/>
        </p:nvSpPr>
        <p:spPr>
          <a:xfrm>
            <a:off x="4762678" y="1895598"/>
            <a:ext cx="1985964" cy="1028700"/>
          </a:xfrm>
          <a:prstGeom prst="vertic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ens_config.json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9B7D1ED-3545-F7B3-6A5C-D2F25E0FDC1A}"/>
              </a:ext>
            </a:extLst>
          </p:cNvPr>
          <p:cNvGrpSpPr/>
          <p:nvPr/>
        </p:nvGrpSpPr>
        <p:grpSpPr>
          <a:xfrm>
            <a:off x="65834" y="4810875"/>
            <a:ext cx="4083493" cy="1639592"/>
            <a:chOff x="65834" y="4810875"/>
            <a:chExt cx="4083493" cy="163959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7521C6A-A1D4-CEF0-FDA8-C85CC76DBF0D}"/>
                </a:ext>
              </a:extLst>
            </p:cNvPr>
            <p:cNvSpPr/>
            <p:nvPr/>
          </p:nvSpPr>
          <p:spPr>
            <a:xfrm>
              <a:off x="119578" y="4818384"/>
              <a:ext cx="4029749" cy="163208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568A74D-23B6-96DC-210D-8A93CFE3C06A}"/>
                </a:ext>
              </a:extLst>
            </p:cNvPr>
            <p:cNvSpPr txBox="1"/>
            <p:nvPr/>
          </p:nvSpPr>
          <p:spPr>
            <a:xfrm>
              <a:off x="233748" y="4810875"/>
              <a:ext cx="3912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Pick your model version and inputs</a:t>
              </a:r>
            </a:p>
          </p:txBody>
        </p:sp>
        <p:pic>
          <p:nvPicPr>
            <p:cNvPr id="5" name="Picture 2" descr="GEOS-Chem Logo | Welcome to the GEOS-Chem Web Site">
              <a:extLst>
                <a:ext uri="{FF2B5EF4-FFF2-40B4-BE49-F238E27FC236}">
                  <a16:creationId xmlns:a16="http://schemas.microsoft.com/office/drawing/2014/main" id="{EC28C800-7D92-8CCC-370E-ECA8FE88A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610" y="5321517"/>
              <a:ext cx="1501782" cy="871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47401-2AB5-5CCA-8942-C073AA503925}"/>
                </a:ext>
              </a:extLst>
            </p:cNvPr>
            <p:cNvSpPr txBox="1"/>
            <p:nvPr/>
          </p:nvSpPr>
          <p:spPr>
            <a:xfrm>
              <a:off x="65834" y="6052202"/>
              <a:ext cx="1902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Standard inputs</a:t>
              </a:r>
            </a:p>
          </p:txBody>
        </p:sp>
        <p:pic>
          <p:nvPicPr>
            <p:cNvPr id="9" name="Graphic 8" descr="Lightning with solid fill">
              <a:extLst>
                <a:ext uri="{FF2B5EF4-FFF2-40B4-BE49-F238E27FC236}">
                  <a16:creationId xmlns:a16="http://schemas.microsoft.com/office/drawing/2014/main" id="{4F983178-3C5C-BDAC-A6FD-4B1888613E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250" y="5278526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Partial sun with solid fill">
              <a:extLst>
                <a:ext uri="{FF2B5EF4-FFF2-40B4-BE49-F238E27FC236}">
                  <a16:creationId xmlns:a16="http://schemas.microsoft.com/office/drawing/2014/main" id="{CF699945-9D30-7232-2C48-99BAE6B3F6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814" y="5219869"/>
              <a:ext cx="914400" cy="914400"/>
            </a:xfrm>
            <a:prstGeom prst="rect">
              <a:avLst/>
            </a:prstGeom>
          </p:spPr>
        </p:pic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C878FAAD-1C9D-29BD-D004-123AD8F6046C}"/>
                </a:ext>
              </a:extLst>
            </p:cNvPr>
            <p:cNvSpPr/>
            <p:nvPr/>
          </p:nvSpPr>
          <p:spPr>
            <a:xfrm rot="16200000">
              <a:off x="1645175" y="5466037"/>
              <a:ext cx="731838" cy="518235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8BB7A16-2487-BE9E-8B85-EDD23ED82A70}"/>
              </a:ext>
            </a:extLst>
          </p:cNvPr>
          <p:cNvGrpSpPr/>
          <p:nvPr/>
        </p:nvGrpSpPr>
        <p:grpSpPr>
          <a:xfrm>
            <a:off x="80487" y="2319703"/>
            <a:ext cx="4080908" cy="1882727"/>
            <a:chOff x="80487" y="2319703"/>
            <a:chExt cx="4080908" cy="18827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B93969-1939-75CC-05CC-F42C24C7B489}"/>
                </a:ext>
              </a:extLst>
            </p:cNvPr>
            <p:cNvSpPr/>
            <p:nvPr/>
          </p:nvSpPr>
          <p:spPr>
            <a:xfrm>
              <a:off x="131646" y="2319703"/>
              <a:ext cx="4029749" cy="18827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696BDA1-9393-2AAF-AD24-CBF78C20BA0E}"/>
                </a:ext>
              </a:extLst>
            </p:cNvPr>
            <p:cNvSpPr txBox="1"/>
            <p:nvPr/>
          </p:nvSpPr>
          <p:spPr>
            <a:xfrm>
              <a:off x="80487" y="3766897"/>
              <a:ext cx="1985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Group emissions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7BEC43C-27FB-5CAD-B42E-E910A749ECB4}"/>
                </a:ext>
              </a:extLst>
            </p:cNvPr>
            <p:cNvSpPr txBox="1"/>
            <p:nvPr/>
          </p:nvSpPr>
          <p:spPr>
            <a:xfrm>
              <a:off x="473220" y="2348463"/>
              <a:ext cx="3253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Define emissions to optimize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353126C-08A4-0660-4C3A-3CD31433AECC}"/>
                </a:ext>
              </a:extLst>
            </p:cNvPr>
            <p:cNvSpPr/>
            <p:nvPr/>
          </p:nvSpPr>
          <p:spPr>
            <a:xfrm>
              <a:off x="373549" y="2816219"/>
              <a:ext cx="1404257" cy="9639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NO</a:t>
              </a:r>
              <a:r>
                <a:rPr lang="en-US" baseline="-25000" dirty="0">
                  <a:solidFill>
                    <a:schemeClr val="tx1"/>
                  </a:solidFill>
                </a:rPr>
                <a:t>x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15C86C6-F4A3-844B-50B0-A96D531C48FD}"/>
                </a:ext>
              </a:extLst>
            </p:cNvPr>
            <p:cNvSpPr/>
            <p:nvPr/>
          </p:nvSpPr>
          <p:spPr>
            <a:xfrm>
              <a:off x="473220" y="3265287"/>
              <a:ext cx="536125" cy="41198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NO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F6B7462-5DEE-3233-C75A-D2D3D05675CB}"/>
                </a:ext>
              </a:extLst>
            </p:cNvPr>
            <p:cNvSpPr/>
            <p:nvPr/>
          </p:nvSpPr>
          <p:spPr>
            <a:xfrm>
              <a:off x="1043645" y="3265286"/>
              <a:ext cx="664029" cy="41198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NO</a:t>
              </a:r>
              <a:r>
                <a:rPr lang="en-US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187A831-0764-801D-8C67-8BFC5F5B404E}"/>
                </a:ext>
              </a:extLst>
            </p:cNvPr>
            <p:cNvSpPr txBox="1"/>
            <p:nvPr/>
          </p:nvSpPr>
          <p:spPr>
            <a:xfrm>
              <a:off x="1967140" y="3782969"/>
              <a:ext cx="21942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Specify uncertainties</a:t>
              </a:r>
            </a:p>
          </p:txBody>
        </p:sp>
        <p:pic>
          <p:nvPicPr>
            <p:cNvPr id="34" name="Graphic 33" descr="Normal Distribution with solid fill">
              <a:extLst>
                <a:ext uri="{FF2B5EF4-FFF2-40B4-BE49-F238E27FC236}">
                  <a16:creationId xmlns:a16="http://schemas.microsoft.com/office/drawing/2014/main" id="{42CE3593-23D4-776C-A356-E942B7B6CC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2000" t="1" b="25736"/>
            <a:stretch>
              <a:fillRect/>
            </a:stretch>
          </p:blipFill>
          <p:spPr>
            <a:xfrm>
              <a:off x="2244391" y="2536300"/>
              <a:ext cx="1697525" cy="1181733"/>
            </a:xfrm>
            <a:prstGeom prst="rect">
              <a:avLst/>
            </a:prstGeom>
          </p:spPr>
        </p:pic>
      </p:grpSp>
      <p:pic>
        <p:nvPicPr>
          <p:cNvPr id="56" name="Graphic 55" descr="Satellite with solid fill">
            <a:extLst>
              <a:ext uri="{FF2B5EF4-FFF2-40B4-BE49-F238E27FC236}">
                <a16:creationId xmlns:a16="http://schemas.microsoft.com/office/drawing/2014/main" id="{0CAAF1B5-CB52-ED93-51B8-0A53E7E88D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175898" y="2627327"/>
            <a:ext cx="914400" cy="914400"/>
          </a:xfrm>
          <a:prstGeom prst="rect">
            <a:avLst/>
          </a:prstGeom>
        </p:spPr>
      </p:pic>
      <p:pic>
        <p:nvPicPr>
          <p:cNvPr id="57" name="Graphic 56" descr="Flask with solid fill">
            <a:extLst>
              <a:ext uri="{FF2B5EF4-FFF2-40B4-BE49-F238E27FC236}">
                <a16:creationId xmlns:a16="http://schemas.microsoft.com/office/drawing/2014/main" id="{192F750B-5025-5F6B-19D8-DD2F66454B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39666" y="2584222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CCB9190-F323-FF4A-6965-7E788DE3CC99}"/>
              </a:ext>
            </a:extLst>
          </p:cNvPr>
          <p:cNvSpPr txBox="1"/>
          <p:nvPr/>
        </p:nvSpPr>
        <p:spPr>
          <a:xfrm>
            <a:off x="7646977" y="1991699"/>
            <a:ext cx="1684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Specify observations on disk</a:t>
            </a:r>
          </a:p>
        </p:txBody>
      </p:sp>
      <p:sp>
        <p:nvSpPr>
          <p:cNvPr id="76" name="Down Arrow 75">
            <a:extLst>
              <a:ext uri="{FF2B5EF4-FFF2-40B4-BE49-F238E27FC236}">
                <a16:creationId xmlns:a16="http://schemas.microsoft.com/office/drawing/2014/main" id="{CEA42B61-6F20-FD95-6CA9-99ECD39E7385}"/>
              </a:ext>
            </a:extLst>
          </p:cNvPr>
          <p:cNvSpPr/>
          <p:nvPr/>
        </p:nvSpPr>
        <p:spPr>
          <a:xfrm rot="5400000">
            <a:off x="9490123" y="3873729"/>
            <a:ext cx="365126" cy="30545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E3A4AD1-CFBC-CBB4-C63B-F9585B3EBB0D}"/>
              </a:ext>
            </a:extLst>
          </p:cNvPr>
          <p:cNvGrpSpPr/>
          <p:nvPr/>
        </p:nvGrpSpPr>
        <p:grpSpPr>
          <a:xfrm>
            <a:off x="7517899" y="5367970"/>
            <a:ext cx="1809372" cy="1027742"/>
            <a:chOff x="2445466" y="5564650"/>
            <a:chExt cx="1809372" cy="1027742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7879D15-6C97-C2C8-D1BA-A11718B5BFB3}"/>
                </a:ext>
              </a:extLst>
            </p:cNvPr>
            <p:cNvSpPr/>
            <p:nvPr/>
          </p:nvSpPr>
          <p:spPr>
            <a:xfrm>
              <a:off x="2464187" y="5571029"/>
              <a:ext cx="1757993" cy="102136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BF582A6-7D65-4EB4-4562-6AC7EEC3FB89}"/>
                </a:ext>
              </a:extLst>
            </p:cNvPr>
            <p:cNvSpPr txBox="1"/>
            <p:nvPr/>
          </p:nvSpPr>
          <p:spPr>
            <a:xfrm>
              <a:off x="2445466" y="5564650"/>
              <a:ext cx="18093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Apply filters and real-time corrections</a:t>
              </a:r>
            </a:p>
          </p:txBody>
        </p:sp>
      </p:grpSp>
      <p:pic>
        <p:nvPicPr>
          <p:cNvPr id="86" name="Picture 85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736329CF-A705-3329-103E-1696CF783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9024" y="2948574"/>
            <a:ext cx="2859070" cy="2290055"/>
          </a:xfrm>
          <a:prstGeom prst="rect">
            <a:avLst/>
          </a:prstGeom>
        </p:spPr>
      </p:pic>
      <p:pic>
        <p:nvPicPr>
          <p:cNvPr id="88" name="Graphic 87" descr="Filter with solid fill">
            <a:extLst>
              <a:ext uri="{FF2B5EF4-FFF2-40B4-BE49-F238E27FC236}">
                <a16:creationId xmlns:a16="http://schemas.microsoft.com/office/drawing/2014/main" id="{4A3168FB-EE4D-68AE-7553-828571690A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04875" y="4553730"/>
            <a:ext cx="1706539" cy="914400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D5924D0-8C11-7E2C-77CC-1C35E93A3A02}"/>
              </a:ext>
            </a:extLst>
          </p:cNvPr>
          <p:cNvGrpSpPr/>
          <p:nvPr/>
        </p:nvGrpSpPr>
        <p:grpSpPr>
          <a:xfrm>
            <a:off x="7335723" y="3003484"/>
            <a:ext cx="2137825" cy="1600800"/>
            <a:chOff x="7335723" y="3003484"/>
            <a:chExt cx="2137825" cy="1600800"/>
          </a:xfrm>
        </p:grpSpPr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C8CA8381-9DFD-D714-A6A1-B7F8752A6146}"/>
                </a:ext>
              </a:extLst>
            </p:cNvPr>
            <p:cNvSpPr/>
            <p:nvPr/>
          </p:nvSpPr>
          <p:spPr>
            <a:xfrm>
              <a:off x="8139677" y="3003484"/>
              <a:ext cx="731838" cy="518235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2E1F4A95-4415-37D9-4975-92104185D223}"/>
                </a:ext>
              </a:extLst>
            </p:cNvPr>
            <p:cNvGrpSpPr/>
            <p:nvPr/>
          </p:nvGrpSpPr>
          <p:grpSpPr>
            <a:xfrm>
              <a:off x="7335723" y="3575787"/>
              <a:ext cx="2137825" cy="1028497"/>
              <a:chOff x="7335723" y="3575787"/>
              <a:chExt cx="2137825" cy="1028497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C0FFF4F-873D-D807-6FBC-9CA50BDB48D5}"/>
                  </a:ext>
                </a:extLst>
              </p:cNvPr>
              <p:cNvSpPr/>
              <p:nvPr/>
            </p:nvSpPr>
            <p:spPr>
              <a:xfrm>
                <a:off x="7395495" y="3582921"/>
                <a:ext cx="2073548" cy="102136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6328205-574B-75F7-23A0-788718C8BE2D}"/>
                  </a:ext>
                </a:extLst>
              </p:cNvPr>
              <p:cNvSpPr txBox="1"/>
              <p:nvPr/>
            </p:nvSpPr>
            <p:spPr>
              <a:xfrm>
                <a:off x="7335723" y="3575787"/>
                <a:ext cx="168479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Operator maps data to GEOS-Chem</a:t>
                </a:r>
              </a:p>
            </p:txBody>
          </p:sp>
          <p:pic>
            <p:nvPicPr>
              <p:cNvPr id="92" name="Graphic 91" descr="Single gear with solid fill">
                <a:extLst>
                  <a:ext uri="{FF2B5EF4-FFF2-40B4-BE49-F238E27FC236}">
                    <a16:creationId xmlns:a16="http://schemas.microsoft.com/office/drawing/2014/main" id="{79F49209-1A81-B1C9-043E-BC247B3DB1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876367" y="3733248"/>
                <a:ext cx="597181" cy="597181"/>
              </a:xfrm>
              <a:prstGeom prst="rect">
                <a:avLst/>
              </a:prstGeom>
            </p:spPr>
          </p:pic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3E61973-0750-38C3-5D16-7D639FEB947F}"/>
              </a:ext>
            </a:extLst>
          </p:cNvPr>
          <p:cNvGrpSpPr/>
          <p:nvPr/>
        </p:nvGrpSpPr>
        <p:grpSpPr>
          <a:xfrm>
            <a:off x="9841016" y="2527012"/>
            <a:ext cx="2266903" cy="3035076"/>
            <a:chOff x="9841212" y="2187956"/>
            <a:chExt cx="2266903" cy="303507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B66F20-DFBD-77E5-58C6-2DC13C3759BE}"/>
                </a:ext>
              </a:extLst>
            </p:cNvPr>
            <p:cNvSpPr/>
            <p:nvPr/>
          </p:nvSpPr>
          <p:spPr>
            <a:xfrm>
              <a:off x="9875231" y="2187956"/>
              <a:ext cx="2198866" cy="303287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F688901-AFE8-B458-2701-472AD342A4AF}"/>
                </a:ext>
              </a:extLst>
            </p:cNvPr>
            <p:cNvSpPr/>
            <p:nvPr/>
          </p:nvSpPr>
          <p:spPr>
            <a:xfrm>
              <a:off x="9933407" y="2581165"/>
              <a:ext cx="2091071" cy="14752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483A5E0-CB5A-0EB9-CB6C-CC307545F6F2}"/>
                </a:ext>
              </a:extLst>
            </p:cNvPr>
            <p:cNvSpPr/>
            <p:nvPr/>
          </p:nvSpPr>
          <p:spPr>
            <a:xfrm>
              <a:off x="9933407" y="4085813"/>
              <a:ext cx="2086684" cy="7606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Graphic 42" descr="Satellite with solid fill">
              <a:extLst>
                <a:ext uri="{FF2B5EF4-FFF2-40B4-BE49-F238E27FC236}">
                  <a16:creationId xmlns:a16="http://schemas.microsoft.com/office/drawing/2014/main" id="{A66ADB82-0700-8FB4-9231-25001C0F685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00757" y="3183134"/>
              <a:ext cx="914400" cy="9144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AEB8A60-6F0A-C90E-C6F7-1E9711F21230}"/>
                </a:ext>
              </a:extLst>
            </p:cNvPr>
            <p:cNvSpPr txBox="1"/>
            <p:nvPr/>
          </p:nvSpPr>
          <p:spPr>
            <a:xfrm>
              <a:off x="10130636" y="2581165"/>
              <a:ext cx="16038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TROPOMI:</a:t>
              </a:r>
            </a:p>
            <a:p>
              <a:pPr algn="ctr"/>
              <a:r>
                <a:rPr lang="en-US" sz="2000" b="1" dirty="0"/>
                <a:t> CO, NO</a:t>
              </a:r>
              <a:r>
                <a:rPr lang="en-US" sz="2000" b="1" baseline="-25000" dirty="0"/>
                <a:t>2</a:t>
              </a:r>
              <a:r>
                <a:rPr lang="en-US" sz="2000" b="1" dirty="0"/>
                <a:t>, CH</a:t>
              </a:r>
              <a:r>
                <a:rPr lang="en-US" sz="2000" b="1" baseline="-25000" dirty="0"/>
                <a:t>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E95ADD-E279-E7AD-4CBA-77B3A6B39F4F}"/>
                </a:ext>
              </a:extLst>
            </p:cNvPr>
            <p:cNvSpPr txBox="1"/>
            <p:nvPr/>
          </p:nvSpPr>
          <p:spPr>
            <a:xfrm>
              <a:off x="9926134" y="3323072"/>
              <a:ext cx="7280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IASI: </a:t>
              </a:r>
            </a:p>
            <a:p>
              <a:pPr algn="ctr"/>
              <a:r>
                <a:rPr lang="en-US" sz="2000" b="1" dirty="0"/>
                <a:t>NH</a:t>
              </a:r>
              <a:r>
                <a:rPr lang="en-US" sz="2000" b="1" baseline="-25000" dirty="0"/>
                <a:t>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53FB39C-F3EC-4933-F304-D4F14ACA02E4}"/>
                </a:ext>
              </a:extLst>
            </p:cNvPr>
            <p:cNvSpPr txBox="1"/>
            <p:nvPr/>
          </p:nvSpPr>
          <p:spPr>
            <a:xfrm>
              <a:off x="11316194" y="3318401"/>
              <a:ext cx="780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CrIS</a:t>
              </a:r>
              <a:r>
                <a:rPr lang="en-US" sz="2000" b="1" dirty="0"/>
                <a:t>: </a:t>
              </a:r>
            </a:p>
            <a:p>
              <a:pPr algn="ctr"/>
              <a:r>
                <a:rPr lang="en-US" sz="2000" b="1" dirty="0" err="1"/>
                <a:t>Isop</a:t>
              </a:r>
              <a:r>
                <a:rPr lang="en-US" sz="2000" b="1" dirty="0"/>
                <a:t>. </a:t>
              </a:r>
            </a:p>
          </p:txBody>
        </p:sp>
        <p:pic>
          <p:nvPicPr>
            <p:cNvPr id="53" name="Graphic 52" descr="Flask with solid fill">
              <a:extLst>
                <a:ext uri="{FF2B5EF4-FFF2-40B4-BE49-F238E27FC236}">
                  <a16:creationId xmlns:a16="http://schemas.microsoft.com/office/drawing/2014/main" id="{AD9C2B1B-EB07-9623-2E9A-0CE535974D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75231" y="4092905"/>
              <a:ext cx="733964" cy="733964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314C1AE-9C8F-9A27-5B4B-0BA6F01259CC}"/>
                </a:ext>
              </a:extLst>
            </p:cNvPr>
            <p:cNvSpPr txBox="1"/>
            <p:nvPr/>
          </p:nvSpPr>
          <p:spPr>
            <a:xfrm>
              <a:off x="10479213" y="4101938"/>
              <a:ext cx="1426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Any surface data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E406527-9699-CFE1-FA1B-1ACCE8BDD2B8}"/>
                </a:ext>
              </a:extLst>
            </p:cNvPr>
            <p:cNvSpPr txBox="1"/>
            <p:nvPr/>
          </p:nvSpPr>
          <p:spPr>
            <a:xfrm>
              <a:off x="9889110" y="2205985"/>
              <a:ext cx="21711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Community library</a:t>
              </a:r>
              <a:endParaRPr lang="en-US" sz="2000" b="1" baseline="-25000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3979B53-59FD-14DE-506D-409AED98D5D7}"/>
                </a:ext>
              </a:extLst>
            </p:cNvPr>
            <p:cNvSpPr txBox="1"/>
            <p:nvPr/>
          </p:nvSpPr>
          <p:spPr>
            <a:xfrm>
              <a:off x="9841212" y="4822922"/>
              <a:ext cx="2266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Or add with Python</a:t>
              </a:r>
              <a:endParaRPr lang="en-US" sz="2000" b="1" baseline="-25000" dirty="0"/>
            </a:p>
          </p:txBody>
        </p:sp>
      </p:grpSp>
      <p:sp>
        <p:nvSpPr>
          <p:cNvPr id="96" name="Bent Arrow 95">
            <a:extLst>
              <a:ext uri="{FF2B5EF4-FFF2-40B4-BE49-F238E27FC236}">
                <a16:creationId xmlns:a16="http://schemas.microsoft.com/office/drawing/2014/main" id="{6FF45E58-603B-94BA-E4F0-39A7E416030C}"/>
              </a:ext>
            </a:extLst>
          </p:cNvPr>
          <p:cNvSpPr/>
          <p:nvPr/>
        </p:nvSpPr>
        <p:spPr>
          <a:xfrm rot="5400000" flipH="1">
            <a:off x="4271742" y="4901550"/>
            <a:ext cx="1015664" cy="1669774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Bent Arrow 96">
            <a:extLst>
              <a:ext uri="{FF2B5EF4-FFF2-40B4-BE49-F238E27FC236}">
                <a16:creationId xmlns:a16="http://schemas.microsoft.com/office/drawing/2014/main" id="{058B1578-86EA-B86C-25CA-188EAF9834F7}"/>
              </a:ext>
            </a:extLst>
          </p:cNvPr>
          <p:cNvSpPr/>
          <p:nvPr/>
        </p:nvSpPr>
        <p:spPr>
          <a:xfrm rot="5400000" flipH="1" flipV="1">
            <a:off x="6192359" y="4828213"/>
            <a:ext cx="1015664" cy="1809370"/>
          </a:xfrm>
          <a:prstGeom prst="ben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7" name="Down Arrow 106">
            <a:extLst>
              <a:ext uri="{FF2B5EF4-FFF2-40B4-BE49-F238E27FC236}">
                <a16:creationId xmlns:a16="http://schemas.microsoft.com/office/drawing/2014/main" id="{F5D0D6F4-1C1A-49DE-9AA9-AC68D13FE84D}"/>
              </a:ext>
            </a:extLst>
          </p:cNvPr>
          <p:cNvSpPr/>
          <p:nvPr/>
        </p:nvSpPr>
        <p:spPr>
          <a:xfrm>
            <a:off x="1645175" y="4261647"/>
            <a:ext cx="731838" cy="51823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01FEC35-6887-CCB3-6CCA-A1D2B846B7DB}"/>
              </a:ext>
            </a:extLst>
          </p:cNvPr>
          <p:cNvSpPr txBox="1"/>
          <p:nvPr/>
        </p:nvSpPr>
        <p:spPr>
          <a:xfrm>
            <a:off x="4046681" y="6206213"/>
            <a:ext cx="168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Simulate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5988E5B-4DF6-3D01-220B-CDBB46DFC9E8}"/>
              </a:ext>
            </a:extLst>
          </p:cNvPr>
          <p:cNvSpPr txBox="1"/>
          <p:nvPr/>
        </p:nvSpPr>
        <p:spPr>
          <a:xfrm>
            <a:off x="5962179" y="6238884"/>
            <a:ext cx="168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Observe</a:t>
            </a:r>
          </a:p>
        </p:txBody>
      </p:sp>
    </p:spTree>
    <p:extLst>
      <p:ext uri="{BB962C8B-B14F-4D97-AF65-F5344CB8AC3E}">
        <p14:creationId xmlns:p14="http://schemas.microsoft.com/office/powerpoint/2010/main" val="231367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76" grpId="0" animBg="1"/>
      <p:bldP spid="96" grpId="0" animBg="1"/>
      <p:bldP spid="97" grpId="0" animBg="1"/>
      <p:bldP spid="107" grpId="0" animBg="1"/>
      <p:bldP spid="108" grpId="0"/>
      <p:bldP spid="1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633A7-1448-A3E3-FC8B-018FE526C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816" y="211627"/>
            <a:ext cx="11052716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Past CHEEREIO results: global methane budget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CCF6C8-FFB4-AC30-09F3-A290AFB7AD95}"/>
              </a:ext>
            </a:extLst>
          </p:cNvPr>
          <p:cNvGrpSpPr/>
          <p:nvPr/>
        </p:nvGrpSpPr>
        <p:grpSpPr>
          <a:xfrm>
            <a:off x="-266700" y="1690688"/>
            <a:ext cx="5501338" cy="3052425"/>
            <a:chOff x="4491942" y="2217085"/>
            <a:chExt cx="5501338" cy="3052425"/>
          </a:xfrm>
        </p:grpSpPr>
        <p:pic>
          <p:nvPicPr>
            <p:cNvPr id="5" name="Picture 4" descr="A map of the world with different weather conditions&#10;&#10;Description automatically generated">
              <a:extLst>
                <a:ext uri="{FF2B5EF4-FFF2-40B4-BE49-F238E27FC236}">
                  <a16:creationId xmlns:a16="http://schemas.microsoft.com/office/drawing/2014/main" id="{FEC6E57B-F0FD-100E-E964-F49B5E186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19" t="7087" r="54954" b="56684"/>
            <a:stretch/>
          </p:blipFill>
          <p:spPr>
            <a:xfrm>
              <a:off x="5209435" y="3297467"/>
              <a:ext cx="4017546" cy="1972043"/>
            </a:xfrm>
            <a:prstGeom prst="rect">
              <a:avLst/>
            </a:prstGeom>
            <a:ln w="76200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AD6CDD-29CC-6184-E15F-473A63EBFF76}"/>
                </a:ext>
              </a:extLst>
            </p:cNvPr>
            <p:cNvSpPr txBox="1"/>
            <p:nvPr/>
          </p:nvSpPr>
          <p:spPr>
            <a:xfrm>
              <a:off x="4491942" y="3218790"/>
              <a:ext cx="217050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Simulate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92B326-ABCB-741F-9BAF-C9D2965766D2}"/>
                </a:ext>
              </a:extLst>
            </p:cNvPr>
            <p:cNvSpPr/>
            <p:nvPr/>
          </p:nvSpPr>
          <p:spPr>
            <a:xfrm>
              <a:off x="5441025" y="3650178"/>
              <a:ext cx="164141" cy="80481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5C87CD-E183-27EC-59E7-385B2C1740AF}"/>
                </a:ext>
              </a:extLst>
            </p:cNvPr>
            <p:cNvGrpSpPr/>
            <p:nvPr/>
          </p:nvGrpSpPr>
          <p:grpSpPr>
            <a:xfrm>
              <a:off x="7332241" y="2235030"/>
              <a:ext cx="2661039" cy="1966580"/>
              <a:chOff x="2603108" y="1648647"/>
              <a:chExt cx="2661039" cy="1966580"/>
            </a:xfrm>
          </p:grpSpPr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3F3C85ED-1729-B1D7-AF56-7A7231FEDC86}"/>
                  </a:ext>
                </a:extLst>
              </p:cNvPr>
              <p:cNvSpPr/>
              <p:nvPr/>
            </p:nvSpPr>
            <p:spPr>
              <a:xfrm>
                <a:off x="3814399" y="2039773"/>
                <a:ext cx="283681" cy="617889"/>
              </a:xfrm>
              <a:prstGeom prst="triangle">
                <a:avLst/>
              </a:prstGeom>
              <a:solidFill>
                <a:srgbClr val="FCBE0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6" name="Graphic 15" descr="Satellite with solid fill">
                <a:extLst>
                  <a:ext uri="{FF2B5EF4-FFF2-40B4-BE49-F238E27FC236}">
                    <a16:creationId xmlns:a16="http://schemas.microsoft.com/office/drawing/2014/main" id="{826029C3-48D6-1AA9-3ECF-137CE0F11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543427" y="164864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BE55AB-9FC4-0599-2EAD-C5DA75D0E335}"/>
                  </a:ext>
                </a:extLst>
              </p:cNvPr>
              <p:cNvSpPr txBox="1"/>
              <p:nvPr/>
            </p:nvSpPr>
            <p:spPr>
              <a:xfrm>
                <a:off x="2603108" y="2680808"/>
                <a:ext cx="26610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Observe</a:t>
                </a:r>
              </a:p>
            </p:txBody>
          </p:sp>
          <p:sp>
            <p:nvSpPr>
              <p:cNvPr id="18" name="Trapezoid 17">
                <a:extLst>
                  <a:ext uri="{FF2B5EF4-FFF2-40B4-BE49-F238E27FC236}">
                    <a16:creationId xmlns:a16="http://schemas.microsoft.com/office/drawing/2014/main" id="{2044E175-06D2-A148-3D6C-AEE62131170C}"/>
                  </a:ext>
                </a:extLst>
              </p:cNvPr>
              <p:cNvSpPr/>
              <p:nvPr/>
            </p:nvSpPr>
            <p:spPr>
              <a:xfrm>
                <a:off x="3705385" y="3084480"/>
                <a:ext cx="501707" cy="530747"/>
              </a:xfrm>
              <a:prstGeom prst="trapezoid">
                <a:avLst/>
              </a:prstGeom>
              <a:solidFill>
                <a:srgbClr val="FCBE0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Bent Arrow 8">
              <a:extLst>
                <a:ext uri="{FF2B5EF4-FFF2-40B4-BE49-F238E27FC236}">
                  <a16:creationId xmlns:a16="http://schemas.microsoft.com/office/drawing/2014/main" id="{E44217CC-2955-BF51-A89D-C82807D18386}"/>
                </a:ext>
              </a:extLst>
            </p:cNvPr>
            <p:cNvSpPr/>
            <p:nvPr/>
          </p:nvSpPr>
          <p:spPr>
            <a:xfrm>
              <a:off x="5441025" y="2525121"/>
              <a:ext cx="552956" cy="673078"/>
            </a:xfrm>
            <a:prstGeom prst="bentArrow">
              <a:avLst>
                <a:gd name="adj1" fmla="val 25000"/>
                <a:gd name="adj2" fmla="val 27234"/>
                <a:gd name="adj3" fmla="val 25000"/>
                <a:gd name="adj4" fmla="val 4375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FEBEE7-703B-4DEF-25F8-1A85D3D17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058722" y="2217085"/>
              <a:ext cx="1484417" cy="1188986"/>
            </a:xfrm>
            <a:prstGeom prst="rect">
              <a:avLst/>
            </a:prstGeom>
          </p:spPr>
        </p:pic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9DD39AF7-3603-6B56-401F-F5113F19F952}"/>
                </a:ext>
              </a:extLst>
            </p:cNvPr>
            <p:cNvSpPr/>
            <p:nvPr/>
          </p:nvSpPr>
          <p:spPr>
            <a:xfrm rot="16200000">
              <a:off x="7709510" y="2467135"/>
              <a:ext cx="411515" cy="602547"/>
            </a:xfrm>
            <a:prstGeom prst="upArrow">
              <a:avLst/>
            </a:prstGeom>
            <a:solidFill>
              <a:srgbClr val="FCBE0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Up Arrow 11">
              <a:extLst>
                <a:ext uri="{FF2B5EF4-FFF2-40B4-BE49-F238E27FC236}">
                  <a16:creationId xmlns:a16="http://schemas.microsoft.com/office/drawing/2014/main" id="{8836E6B5-CF00-A87F-64BA-F2659C8ECAEE}"/>
                </a:ext>
              </a:extLst>
            </p:cNvPr>
            <p:cNvSpPr/>
            <p:nvPr/>
          </p:nvSpPr>
          <p:spPr>
            <a:xfrm rot="10800000">
              <a:off x="6535507" y="3898733"/>
              <a:ext cx="611935" cy="483279"/>
            </a:xfrm>
            <a:prstGeom prst="upArrow">
              <a:avLst/>
            </a:prstGeom>
            <a:gradFill flip="none" rotWithShape="1">
              <a:gsLst>
                <a:gs pos="70000">
                  <a:srgbClr val="0070C0"/>
                </a:gs>
                <a:gs pos="35000">
                  <a:srgbClr val="FCBE03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C53797-3C00-BCFE-9A9A-7D82B983912F}"/>
                </a:ext>
              </a:extLst>
            </p:cNvPr>
            <p:cNvSpPr/>
            <p:nvPr/>
          </p:nvSpPr>
          <p:spPr>
            <a:xfrm>
              <a:off x="6682565" y="3401897"/>
              <a:ext cx="325748" cy="221178"/>
            </a:xfrm>
            <a:prstGeom prst="rect">
              <a:avLst/>
            </a:prstGeom>
            <a:gradFill>
              <a:gsLst>
                <a:gs pos="28000">
                  <a:srgbClr val="0070C0"/>
                </a:gs>
                <a:gs pos="73000">
                  <a:srgbClr val="FCBE03"/>
                </a:gs>
              </a:gsLst>
              <a:lin ang="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E8BFC9-3F22-DB70-241F-3916F775B634}"/>
                </a:ext>
              </a:extLst>
            </p:cNvPr>
            <p:cNvSpPr txBox="1"/>
            <p:nvPr/>
          </p:nvSpPr>
          <p:spPr>
            <a:xfrm>
              <a:off x="5773235" y="3560216"/>
              <a:ext cx="217050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Optimize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C1077BF-7DA5-B8FE-4310-2052B2D4AE05}"/>
              </a:ext>
            </a:extLst>
          </p:cNvPr>
          <p:cNvSpPr txBox="1"/>
          <p:nvPr/>
        </p:nvSpPr>
        <p:spPr>
          <a:xfrm rot="21053219">
            <a:off x="839186" y="4066126"/>
            <a:ext cx="4276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Emissions resolved in time…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4B205A-1CC9-037F-EF1B-0D47E77C70D7}"/>
              </a:ext>
            </a:extLst>
          </p:cNvPr>
          <p:cNvGrpSpPr/>
          <p:nvPr/>
        </p:nvGrpSpPr>
        <p:grpSpPr>
          <a:xfrm>
            <a:off x="590581" y="5167312"/>
            <a:ext cx="3089641" cy="1556918"/>
            <a:chOff x="6470926" y="5075090"/>
            <a:chExt cx="3089641" cy="15569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284B79-39A9-C560-FF11-729F52B85A17}"/>
                </a:ext>
              </a:extLst>
            </p:cNvPr>
            <p:cNvSpPr txBox="1"/>
            <p:nvPr/>
          </p:nvSpPr>
          <p:spPr>
            <a:xfrm>
              <a:off x="6470926" y="6231898"/>
              <a:ext cx="3089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…and space</a:t>
              </a:r>
            </a:p>
          </p:txBody>
        </p:sp>
        <p:pic>
          <p:nvPicPr>
            <p:cNvPr id="24" name="Picture 23" descr="A map of the world&#10;&#10;Description automatically generated with medium confidence">
              <a:extLst>
                <a:ext uri="{FF2B5EF4-FFF2-40B4-BE49-F238E27FC236}">
                  <a16:creationId xmlns:a16="http://schemas.microsoft.com/office/drawing/2014/main" id="{29F233B9-4FCD-86C2-3A6A-22D512D69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943" t="23661" r="24599" b="22269"/>
            <a:stretch/>
          </p:blipFill>
          <p:spPr>
            <a:xfrm>
              <a:off x="6704055" y="5516241"/>
              <a:ext cx="2623384" cy="8608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0800" dist="38100" dir="8100000" algn="tr" rotWithShape="0">
                <a:prstClr val="black">
                  <a:alpha val="79145"/>
                </a:prstClr>
              </a:outerShdw>
            </a:effectLst>
            <a:scene3d>
              <a:camera prst="isometricOffAxis1Top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5" name="Picture 24" descr="A map of the world&#10;&#10;Description automatically generated with medium confidence">
              <a:extLst>
                <a:ext uri="{FF2B5EF4-FFF2-40B4-BE49-F238E27FC236}">
                  <a16:creationId xmlns:a16="http://schemas.microsoft.com/office/drawing/2014/main" id="{F2529A32-2932-3C78-C016-207B5E772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943" t="23661" r="24599" b="22269"/>
            <a:stretch/>
          </p:blipFill>
          <p:spPr>
            <a:xfrm>
              <a:off x="6671868" y="5257089"/>
              <a:ext cx="2623384" cy="8608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0800" dist="38100" dir="8100000" algn="tr" rotWithShape="0">
                <a:prstClr val="black">
                  <a:alpha val="79000"/>
                </a:prstClr>
              </a:outerShdw>
            </a:effectLst>
            <a:scene3d>
              <a:camera prst="isometricOffAxis1Top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6" name="Picture 25" descr="A picture containing whiteboard&#10;&#10;Description automatically generated">
              <a:extLst>
                <a:ext uri="{FF2B5EF4-FFF2-40B4-BE49-F238E27FC236}">
                  <a16:creationId xmlns:a16="http://schemas.microsoft.com/office/drawing/2014/main" id="{353D9FD7-8EED-9028-7A7F-C6403A08E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101" t="23331" r="25032" b="22135"/>
            <a:stretch/>
          </p:blipFill>
          <p:spPr>
            <a:xfrm>
              <a:off x="6616989" y="5075090"/>
              <a:ext cx="2598974" cy="868220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78685"/>
                </a:prstClr>
              </a:outerShdw>
            </a:effectLst>
            <a:scene3d>
              <a:camera prst="isometricOffAxis1Top"/>
              <a:lightRig rig="threePt" dir="t"/>
            </a:scene3d>
          </p:spPr>
        </p:pic>
      </p:grpSp>
      <p:sp>
        <p:nvSpPr>
          <p:cNvPr id="27" name="Bent Arrow 26">
            <a:extLst>
              <a:ext uri="{FF2B5EF4-FFF2-40B4-BE49-F238E27FC236}">
                <a16:creationId xmlns:a16="http://schemas.microsoft.com/office/drawing/2014/main" id="{928A978B-40CF-A385-3409-4650EC928690}"/>
              </a:ext>
            </a:extLst>
          </p:cNvPr>
          <p:cNvSpPr/>
          <p:nvPr/>
        </p:nvSpPr>
        <p:spPr>
          <a:xfrm flipV="1">
            <a:off x="371576" y="4336606"/>
            <a:ext cx="928504" cy="860830"/>
          </a:xfrm>
          <a:prstGeom prst="bentArrow">
            <a:avLst>
              <a:gd name="adj1" fmla="val 25000"/>
              <a:gd name="adj2" fmla="val 27234"/>
              <a:gd name="adj3" fmla="val 25000"/>
              <a:gd name="adj4" fmla="val 437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EA96E8-E22B-17CC-D535-AE2F4C120F84}"/>
              </a:ext>
            </a:extLst>
          </p:cNvPr>
          <p:cNvSpPr txBox="1"/>
          <p:nvPr/>
        </p:nvSpPr>
        <p:spPr>
          <a:xfrm rot="5400000">
            <a:off x="3305389" y="5722174"/>
            <a:ext cx="137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24CAA5AF-6AD4-2EEB-470E-B865E60B30AA}"/>
              </a:ext>
            </a:extLst>
          </p:cNvPr>
          <p:cNvSpPr/>
          <p:nvPr/>
        </p:nvSpPr>
        <p:spPr>
          <a:xfrm>
            <a:off x="3513918" y="5411156"/>
            <a:ext cx="254058" cy="924016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Bent Arrow 29">
            <a:extLst>
              <a:ext uri="{FF2B5EF4-FFF2-40B4-BE49-F238E27FC236}">
                <a16:creationId xmlns:a16="http://schemas.microsoft.com/office/drawing/2014/main" id="{A754D141-FEED-CAFF-F00A-4A21ACAF0CD6}"/>
              </a:ext>
            </a:extLst>
          </p:cNvPr>
          <p:cNvSpPr/>
          <p:nvPr/>
        </p:nvSpPr>
        <p:spPr>
          <a:xfrm flipV="1">
            <a:off x="371575" y="4624868"/>
            <a:ext cx="762889" cy="2148235"/>
          </a:xfrm>
          <a:prstGeom prst="bentArrow">
            <a:avLst>
              <a:gd name="adj1" fmla="val 25000"/>
              <a:gd name="adj2" fmla="val 27234"/>
              <a:gd name="adj3" fmla="val 25000"/>
              <a:gd name="adj4" fmla="val 437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FC527F-A2DA-B34C-5B53-65ED36657E5E}"/>
              </a:ext>
            </a:extLst>
          </p:cNvPr>
          <p:cNvSpPr txBox="1"/>
          <p:nvPr/>
        </p:nvSpPr>
        <p:spPr>
          <a:xfrm>
            <a:off x="7483180" y="6208330"/>
            <a:ext cx="501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en-US" sz="2400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columns, July 2019</a:t>
            </a:r>
          </a:p>
        </p:txBody>
      </p:sp>
      <p:pic>
        <p:nvPicPr>
          <p:cNvPr id="3" name="Picture 2" descr="A graph of a graph showing the number of emission emissions&#10;&#10;Description automatically generated with medium confidence">
            <a:extLst>
              <a:ext uri="{FF2B5EF4-FFF2-40B4-BE49-F238E27FC236}">
                <a16:creationId xmlns:a16="http://schemas.microsoft.com/office/drawing/2014/main" id="{418C4713-247C-B68A-FA22-D7760479F4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596" t="8135" r="12235" b="48629"/>
          <a:stretch/>
        </p:blipFill>
        <p:spPr>
          <a:xfrm rot="20976007">
            <a:off x="1456707" y="4366618"/>
            <a:ext cx="3533794" cy="726369"/>
          </a:xfrm>
          <a:prstGeom prst="rect">
            <a:avLst/>
          </a:prstGeom>
        </p:spPr>
      </p:pic>
      <p:pic>
        <p:nvPicPr>
          <p:cNvPr id="49" name="Picture 48" descr="A group of graphs showing different types of growth&#10;&#10;AI-generated content may be incorrect.">
            <a:extLst>
              <a:ext uri="{FF2B5EF4-FFF2-40B4-BE49-F238E27FC236}">
                <a16:creationId xmlns:a16="http://schemas.microsoft.com/office/drawing/2014/main" id="{71BD6114-B538-8583-DE71-9C2A0824C4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0595" r="47730" b="5443"/>
          <a:stretch>
            <a:fillRect/>
          </a:stretch>
        </p:blipFill>
        <p:spPr>
          <a:xfrm>
            <a:off x="5204526" y="2279733"/>
            <a:ext cx="6686390" cy="340523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34C162D-700C-F082-2D6B-F21D07CA6ABB}"/>
              </a:ext>
            </a:extLst>
          </p:cNvPr>
          <p:cNvSpPr txBox="1"/>
          <p:nvPr/>
        </p:nvSpPr>
        <p:spPr>
          <a:xfrm>
            <a:off x="6574266" y="289652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157E284-66C1-2613-4BDF-6E894B4CDABB}"/>
              </a:ext>
            </a:extLst>
          </p:cNvPr>
          <p:cNvCxnSpPr/>
          <p:nvPr/>
        </p:nvCxnSpPr>
        <p:spPr>
          <a:xfrm flipH="1">
            <a:off x="7170740" y="2825376"/>
            <a:ext cx="449071" cy="0"/>
          </a:xfrm>
          <a:prstGeom prst="line">
            <a:avLst/>
          </a:prstGeom>
          <a:ln w="57150">
            <a:solidFill>
              <a:srgbClr val="9467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4AA0929-2846-5090-A5C5-4D78134D2FFE}"/>
              </a:ext>
            </a:extLst>
          </p:cNvPr>
          <p:cNvCxnSpPr>
            <a:cxnSpLocks/>
          </p:cNvCxnSpPr>
          <p:nvPr/>
        </p:nvCxnSpPr>
        <p:spPr>
          <a:xfrm flipH="1">
            <a:off x="7160229" y="3092503"/>
            <a:ext cx="449071" cy="0"/>
          </a:xfrm>
          <a:prstGeom prst="line">
            <a:avLst/>
          </a:prstGeom>
          <a:ln w="57150">
            <a:solidFill>
              <a:srgbClr val="9467BD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143287F8-720B-3D4E-7777-2167D1D8168A}"/>
              </a:ext>
            </a:extLst>
          </p:cNvPr>
          <p:cNvSpPr/>
          <p:nvPr/>
        </p:nvSpPr>
        <p:spPr>
          <a:xfrm>
            <a:off x="6159062" y="2427890"/>
            <a:ext cx="409904" cy="44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16A28A-9253-D554-D521-A2E482E15158}"/>
              </a:ext>
            </a:extLst>
          </p:cNvPr>
          <p:cNvSpPr txBox="1"/>
          <p:nvPr/>
        </p:nvSpPr>
        <p:spPr>
          <a:xfrm>
            <a:off x="6096000" y="2373258"/>
            <a:ext cx="868764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TROPOMI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EA1AE4C-2837-6D13-A12C-479C729F413F}"/>
              </a:ext>
            </a:extLst>
          </p:cNvPr>
          <p:cNvCxnSpPr/>
          <p:nvPr/>
        </p:nvCxnSpPr>
        <p:spPr>
          <a:xfrm flipH="1">
            <a:off x="7170741" y="2552554"/>
            <a:ext cx="449071" cy="0"/>
          </a:xfrm>
          <a:prstGeom prst="line">
            <a:avLst/>
          </a:prstGeom>
          <a:ln w="57150">
            <a:solidFill>
              <a:srgbClr val="2BA0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FD62948-7C4A-23E9-BD67-DC5F4F81CBB9}"/>
              </a:ext>
            </a:extLst>
          </p:cNvPr>
          <p:cNvSpPr txBox="1"/>
          <p:nvPr/>
        </p:nvSpPr>
        <p:spPr>
          <a:xfrm>
            <a:off x="6189174" y="2630741"/>
            <a:ext cx="1032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Posterior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35078E-C302-88B3-2ED7-FA25C70D7324}"/>
              </a:ext>
            </a:extLst>
          </p:cNvPr>
          <p:cNvSpPr/>
          <p:nvPr/>
        </p:nvSpPr>
        <p:spPr>
          <a:xfrm>
            <a:off x="7986114" y="2421911"/>
            <a:ext cx="2053725" cy="44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57034C2-D5E9-EF5F-F1B9-994A1EB8D08B}"/>
              </a:ext>
            </a:extLst>
          </p:cNvPr>
          <p:cNvSpPr txBox="1"/>
          <p:nvPr/>
        </p:nvSpPr>
        <p:spPr>
          <a:xfrm>
            <a:off x="5237852" y="1708633"/>
            <a:ext cx="6954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Northern hemisphere mean methane columns</a:t>
            </a:r>
          </a:p>
        </p:txBody>
      </p:sp>
      <p:pic>
        <p:nvPicPr>
          <p:cNvPr id="60" name="Picture 59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C7334FA2-2FFD-C3D4-B51C-1382B361F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7477" y="2136402"/>
            <a:ext cx="1039107" cy="832303"/>
          </a:xfrm>
          <a:prstGeom prst="rect">
            <a:avLst/>
          </a:prstGeom>
        </p:spPr>
      </p:pic>
      <p:pic>
        <p:nvPicPr>
          <p:cNvPr id="61" name="Picture 2" descr="GEOS-Chem Logo | Welcome to the GEOS-Chem Web Site">
            <a:extLst>
              <a:ext uri="{FF2B5EF4-FFF2-40B4-BE49-F238E27FC236}">
                <a16:creationId xmlns:a16="http://schemas.microsoft.com/office/drawing/2014/main" id="{97F70EDC-BCCB-DE8A-60A3-AA85BC96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47" y="4767021"/>
            <a:ext cx="977909" cy="56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Graphic 61" descr="Satellite with solid fill">
            <a:extLst>
              <a:ext uri="{FF2B5EF4-FFF2-40B4-BE49-F238E27FC236}">
                <a16:creationId xmlns:a16="http://schemas.microsoft.com/office/drawing/2014/main" id="{20918CB3-BF4D-2C13-4668-46887FD52F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1380" y="3711248"/>
            <a:ext cx="615428" cy="61542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9B19F6D-E6BF-12D8-6AB3-FE87516A1F12}"/>
              </a:ext>
            </a:extLst>
          </p:cNvPr>
          <p:cNvSpPr txBox="1"/>
          <p:nvPr/>
        </p:nvSpPr>
        <p:spPr>
          <a:xfrm>
            <a:off x="9031263" y="5715815"/>
            <a:ext cx="3160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Pendergrass et al., 2025</a:t>
            </a:r>
          </a:p>
        </p:txBody>
      </p:sp>
      <p:sp>
        <p:nvSpPr>
          <p:cNvPr id="64" name="Slide Number Placeholder 3">
            <a:extLst>
              <a:ext uri="{FF2B5EF4-FFF2-40B4-BE49-F238E27FC236}">
                <a16:creationId xmlns:a16="http://schemas.microsoft.com/office/drawing/2014/main" id="{2B51FFF3-FD2A-6646-C469-B8768428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AE0652-9B2C-5C41-82FB-C0D6838641DF}" type="slidenum">
              <a:rPr lang="en-US" smtClean="0"/>
              <a:t>11</a:t>
            </a:fld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ADA7071-3E5B-1C99-BE93-85BFECE91908}"/>
              </a:ext>
            </a:extLst>
          </p:cNvPr>
          <p:cNvCxnSpPr/>
          <p:nvPr/>
        </p:nvCxnSpPr>
        <p:spPr>
          <a:xfrm>
            <a:off x="9837030" y="2986089"/>
            <a:ext cx="362884" cy="386247"/>
          </a:xfrm>
          <a:prstGeom prst="straightConnector1">
            <a:avLst/>
          </a:prstGeom>
          <a:ln w="76200">
            <a:solidFill>
              <a:srgbClr val="976B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394C486-7BF0-5209-DF7B-1C98C30AC629}"/>
              </a:ext>
            </a:extLst>
          </p:cNvPr>
          <p:cNvCxnSpPr>
            <a:cxnSpLocks/>
          </p:cNvCxnSpPr>
          <p:nvPr/>
        </p:nvCxnSpPr>
        <p:spPr>
          <a:xfrm flipV="1">
            <a:off x="10356584" y="3492069"/>
            <a:ext cx="341955" cy="353130"/>
          </a:xfrm>
          <a:prstGeom prst="straightConnector1">
            <a:avLst/>
          </a:prstGeom>
          <a:ln w="76200">
            <a:solidFill>
              <a:srgbClr val="2EA1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02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DA37-C366-A8AD-9F35-7F7BCA77D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748"/>
            <a:ext cx="10515600" cy="1325563"/>
          </a:xfrm>
        </p:spPr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Past CHEEREIO results: understanding sectoral drivers of emissions change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42E8F-A14D-6C7D-35B4-B7161FFB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12</a:t>
            </a:fld>
            <a:endParaRPr lang="en-US"/>
          </a:p>
        </p:txBody>
      </p:sp>
      <p:pic>
        <p:nvPicPr>
          <p:cNvPr id="5" name="图片 3" descr="Sectoral_emissions_0609">
            <a:extLst>
              <a:ext uri="{FF2B5EF4-FFF2-40B4-BE49-F238E27FC236}">
                <a16:creationId xmlns:a16="http://schemas.microsoft.com/office/drawing/2014/main" id="{D871F47C-1CF7-FC53-20B9-FA74E65114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73"/>
          <a:stretch>
            <a:fillRect/>
          </a:stretch>
        </p:blipFill>
        <p:spPr>
          <a:xfrm>
            <a:off x="1388165" y="1628625"/>
            <a:ext cx="7222435" cy="5229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84B37-139A-F9B6-EB6D-AF733232AA7A}"/>
              </a:ext>
            </a:extLst>
          </p:cNvPr>
          <p:cNvSpPr txBox="1"/>
          <p:nvPr/>
        </p:nvSpPr>
        <p:spPr>
          <a:xfrm>
            <a:off x="109138" y="3429000"/>
            <a:ext cx="155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 et al., in review at </a:t>
            </a:r>
            <a:r>
              <a:rPr lang="en-US" sz="2000" i="1" dirty="0"/>
              <a:t>ACP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6CCF5F-13BD-B900-DC0A-2DA58C3299A2}"/>
              </a:ext>
            </a:extLst>
          </p:cNvPr>
          <p:cNvSpPr txBox="1">
            <a:spLocks/>
          </p:cNvSpPr>
          <p:nvPr/>
        </p:nvSpPr>
        <p:spPr>
          <a:xfrm>
            <a:off x="8630092" y="2799237"/>
            <a:ext cx="3452770" cy="227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In China, </a:t>
            </a:r>
            <a:r>
              <a:rPr lang="en-US" sz="2800" b="1" dirty="0">
                <a:solidFill>
                  <a:srgbClr val="86BF51"/>
                </a:solidFill>
                <a:latin typeface="+mn-lt"/>
              </a:rPr>
              <a:t>livestock</a:t>
            </a:r>
            <a:r>
              <a:rPr lang="en-US" sz="2800" dirty="0">
                <a:latin typeface="+mn-lt"/>
              </a:rPr>
              <a:t> drove the 2019-24 methane emissions increase, more than offsetting </a:t>
            </a:r>
            <a:r>
              <a:rPr lang="en-US" sz="2800" b="1" dirty="0">
                <a:solidFill>
                  <a:srgbClr val="72A6D1"/>
                </a:solidFill>
                <a:latin typeface="+mn-lt"/>
              </a:rPr>
              <a:t>coal</a:t>
            </a:r>
            <a:r>
              <a:rPr lang="en-US" sz="2800" dirty="0">
                <a:latin typeface="+mn-lt"/>
              </a:rPr>
              <a:t> policy gains</a:t>
            </a:r>
          </a:p>
        </p:txBody>
      </p:sp>
    </p:spTree>
    <p:extLst>
      <p:ext uri="{BB962C8B-B14F-4D97-AF65-F5344CB8AC3E}">
        <p14:creationId xmlns:p14="http://schemas.microsoft.com/office/powerpoint/2010/main" val="409414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2CFDA-4E64-AD75-4902-327E7D403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CHEEREIO results: near-real-time monitoring of Canadian wildfires with 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63240-E7E6-C6B4-5835-4E53F1FA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 descr="A graph of a number of red and blue bars&#10;&#10;Description automatically generated">
            <a:extLst>
              <a:ext uri="{FF2B5EF4-FFF2-40B4-BE49-F238E27FC236}">
                <a16:creationId xmlns:a16="http://schemas.microsoft.com/office/drawing/2014/main" id="{27281AAA-747C-47C5-42AA-6C051404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28" y="1599172"/>
            <a:ext cx="8002772" cy="4757178"/>
          </a:xfrm>
          <a:prstGeom prst="rect">
            <a:avLst/>
          </a:prstGeom>
        </p:spPr>
      </p:pic>
      <p:pic>
        <p:nvPicPr>
          <p:cNvPr id="13" name="Picture 12" descr="A map of the united states&#10;&#10;Description automatically generated">
            <a:extLst>
              <a:ext uri="{FF2B5EF4-FFF2-40B4-BE49-F238E27FC236}">
                <a16:creationId xmlns:a16="http://schemas.microsoft.com/office/drawing/2014/main" id="{522583F6-8773-7EFA-33BB-CF152F57C8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0" r="11195"/>
          <a:stretch/>
        </p:blipFill>
        <p:spPr>
          <a:xfrm>
            <a:off x="283535" y="1982068"/>
            <a:ext cx="3905693" cy="22845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CAFCAC-E9AA-D017-66EA-C88188F6FA3A}"/>
              </a:ext>
            </a:extLst>
          </p:cNvPr>
          <p:cNvSpPr txBox="1"/>
          <p:nvPr/>
        </p:nvSpPr>
        <p:spPr>
          <a:xfrm>
            <a:off x="39651" y="6424497"/>
            <a:ext cx="2721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Voshtani</a:t>
            </a:r>
            <a:r>
              <a:rPr lang="en-US" sz="2400" dirty="0"/>
              <a:t> et al., 2025</a:t>
            </a:r>
          </a:p>
          <a:p>
            <a:endParaRPr lang="en-US" sz="2400" dirty="0"/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9C60749D-398F-6F1B-D9E5-A2EE1AADEA7A}"/>
              </a:ext>
            </a:extLst>
          </p:cNvPr>
          <p:cNvSpPr/>
          <p:nvPr/>
        </p:nvSpPr>
        <p:spPr>
          <a:xfrm rot="10800000" flipH="1">
            <a:off x="1938087" y="4266585"/>
            <a:ext cx="3208071" cy="99224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9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3B96-0666-028C-6FAC-F43C86BB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Exciting CHEEREIO work in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F6233-636D-BBF8-D097-D4686762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2571C-BFD5-B25C-6D84-5C3E562E2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3162300" cy="363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032044-5E87-F5DE-24C3-2F520219DFFD}"/>
              </a:ext>
            </a:extLst>
          </p:cNvPr>
          <p:cNvSpPr txBox="1"/>
          <p:nvPr/>
        </p:nvSpPr>
        <p:spPr>
          <a:xfrm>
            <a:off x="419100" y="52451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Inverting CO</a:t>
            </a:r>
            <a:r>
              <a:rPr lang="en-US" sz="2000" b="1" i="1" baseline="-25000" dirty="0"/>
              <a:t>2</a:t>
            </a:r>
            <a:r>
              <a:rPr lang="en-US" sz="2000" b="1" i="1" dirty="0"/>
              <a:t> fluxes </a:t>
            </a:r>
            <a:r>
              <a:rPr lang="en-US" sz="2000" dirty="0"/>
              <a:t>(Yiming Xu and </a:t>
            </a:r>
            <a:r>
              <a:rPr lang="en-US" sz="2000" dirty="0" err="1"/>
              <a:t>Qianlai</a:t>
            </a:r>
            <a:r>
              <a:rPr lang="en-US" sz="2000" dirty="0"/>
              <a:t> Zhuang, Purdue)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78B5BA-FEF9-5EEA-B0FE-5CD002B4B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70" t="9447" r="14690" b="22050"/>
          <a:stretch>
            <a:fillRect/>
          </a:stretch>
        </p:blipFill>
        <p:spPr>
          <a:xfrm>
            <a:off x="3549431" y="2389343"/>
            <a:ext cx="3708618" cy="20793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A9F5F8-1EE7-20DD-04F2-D2D92DCA77D2}"/>
              </a:ext>
            </a:extLst>
          </p:cNvPr>
          <p:cNvSpPr txBox="1"/>
          <p:nvPr/>
        </p:nvSpPr>
        <p:spPr>
          <a:xfrm>
            <a:off x="3925262" y="4485805"/>
            <a:ext cx="2956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Inverting NH</a:t>
            </a:r>
            <a:r>
              <a:rPr lang="en-US" sz="2000" b="1" i="1" baseline="-25000" dirty="0"/>
              <a:t>3</a:t>
            </a:r>
            <a:r>
              <a:rPr lang="en-US" sz="2000" b="1" i="1" dirty="0"/>
              <a:t> (IASI) and NO</a:t>
            </a:r>
            <a:r>
              <a:rPr lang="en-US" sz="2000" b="1" i="1" baseline="-25000" dirty="0"/>
              <a:t>x</a:t>
            </a:r>
            <a:r>
              <a:rPr lang="en-US" sz="2000" b="1" i="1" dirty="0"/>
              <a:t>/SO</a:t>
            </a:r>
            <a:r>
              <a:rPr lang="en-US" sz="2000" b="1" i="1" baseline="-25000" dirty="0"/>
              <a:t>2</a:t>
            </a:r>
            <a:r>
              <a:rPr lang="en-US" sz="2000" b="1" i="1" dirty="0"/>
              <a:t> (TROPOMI) </a:t>
            </a:r>
            <a:r>
              <a:rPr lang="en-US" sz="2000" dirty="0"/>
              <a:t>(Drew Pendergrass, Duke)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C3B67-D10F-68B8-4B41-773F5CC79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191" y="2389342"/>
            <a:ext cx="4118017" cy="20793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E72A9A-A4EF-479C-8F0A-B409F438A90A}"/>
              </a:ext>
            </a:extLst>
          </p:cNvPr>
          <p:cNvSpPr txBox="1"/>
          <p:nvPr/>
        </p:nvSpPr>
        <p:spPr>
          <a:xfrm>
            <a:off x="8666361" y="4396839"/>
            <a:ext cx="2956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Inverting </a:t>
            </a:r>
            <a:r>
              <a:rPr lang="en-US" sz="2000" b="1" i="1" dirty="0" err="1"/>
              <a:t>CrIS</a:t>
            </a:r>
            <a:r>
              <a:rPr lang="en-US" sz="2000" b="1" i="1" dirty="0"/>
              <a:t> VOC products, starting with isoprene and ethane </a:t>
            </a:r>
            <a:r>
              <a:rPr lang="en-US" sz="2000" dirty="0"/>
              <a:t>(Dylan Millet and Kelley Wells, UMN)</a:t>
            </a:r>
          </a:p>
        </p:txBody>
      </p:sp>
    </p:spTree>
    <p:extLst>
      <p:ext uri="{BB962C8B-B14F-4D97-AF65-F5344CB8AC3E}">
        <p14:creationId xmlns:p14="http://schemas.microsoft.com/office/powerpoint/2010/main" val="156940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Introduction to ensemble data assimilation and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Installing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  <a:r>
              <a:rPr lang="en-US" dirty="0"/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Running and debugging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Postprocessing and data analysis tools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2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BDF0-FB5D-9DE8-918A-9BD7FA0BD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Getting ready</a:t>
            </a:r>
            <a:r>
              <a:rPr lang="en-US" dirty="0"/>
              <a:t>: detailed documentation is provided on </a:t>
            </a:r>
            <a:r>
              <a:rPr lang="en-US" dirty="0" err="1"/>
              <a:t>ReadTheDocs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DEFD1-3DDC-669D-C27C-2F6154ECA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the material discussed today and much more is covered in the </a:t>
            </a: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CHEEREIO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documentation, available at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bit.ly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CheereioDocs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B97AF-AF03-0C78-629B-2F387978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16</a:t>
            </a:fld>
            <a:endParaRPr lang="en-US" dirty="0"/>
          </a:p>
        </p:txBody>
      </p:sp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FC4A853D-A63C-6120-AA53-79278B811B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32"/>
          <a:stretch/>
        </p:blipFill>
        <p:spPr>
          <a:xfrm>
            <a:off x="1036223" y="3204021"/>
            <a:ext cx="7117177" cy="2819040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B8C12D9F-9291-0AE7-128D-1DB6FEF2F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2" t="10256" r="9843" b="9490"/>
          <a:stretch/>
        </p:blipFill>
        <p:spPr>
          <a:xfrm>
            <a:off x="9009211" y="3342236"/>
            <a:ext cx="2542612" cy="25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69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49C1-E180-1F89-2922-82B95885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Getting ready</a:t>
            </a:r>
            <a:r>
              <a:rPr lang="en-US" dirty="0"/>
              <a:t>: 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04A1D-348D-66C2-B6F3-51CEAE619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How hard is it to run CHEEREIO? </a:t>
            </a:r>
          </a:p>
          <a:p>
            <a:pPr lvl="1"/>
            <a:r>
              <a:rPr lang="en-US" dirty="0"/>
              <a:t>If your system is set up to run GEOS-Chem Classic, it can run CHEEREIO with a few very minor modifications. User experience is also similar to running GC.</a:t>
            </a:r>
          </a:p>
          <a:p>
            <a:r>
              <a:rPr lang="en-US" b="1" dirty="0"/>
              <a:t>What input data is required for CHEEREIO? </a:t>
            </a:r>
          </a:p>
          <a:p>
            <a:pPr lvl="1"/>
            <a:r>
              <a:rPr lang="en-US" dirty="0"/>
              <a:t>Same as GEOS-Chem Classic, plus whatever observational data you would like to assimilate (e.g. satellite datasets).</a:t>
            </a:r>
          </a:p>
          <a:p>
            <a:r>
              <a:rPr lang="en-US" b="1" dirty="0"/>
              <a:t>What compute resources are required for CHEEREIO?</a:t>
            </a:r>
          </a:p>
          <a:p>
            <a:pPr lvl="1"/>
            <a:r>
              <a:rPr lang="en-US" dirty="0"/>
              <a:t>A cluster is necessary. CHEEREIO involves running an ensemble of ~16-48 GEOS-Chem runs simultaneously. Because the calculation is embarrassingly parallel, these runs can be on different nodes or even different partitions (</a:t>
            </a:r>
            <a:r>
              <a:rPr lang="en-US" b="1" dirty="0"/>
              <a:t>no MPI</a:t>
            </a:r>
            <a:r>
              <a:rPr lang="en-US" dirty="0"/>
              <a:t>). Options are available to trade off cores/memory for speed.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F322D-05E8-7EF4-A44A-70E0BB0C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56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2BAF4-138B-5899-4012-E070B980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Getting ready</a:t>
            </a:r>
            <a:r>
              <a:rPr lang="en-US" dirty="0"/>
              <a:t>: using git to obtain source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2E15D-4A3C-2FC0-B798-200FC4A75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Clone the CHEEREIO repository from GitHub: git clone git@github.com:drewpendergrass/CHEEREIO.git</a:t>
            </a:r>
          </a:p>
          <a:p>
            <a:r>
              <a:rPr lang="en-US" dirty="0"/>
              <a:t>If you want a CHEEREIO version before the latest release, check out now: git checkout -b </a:t>
            </a:r>
            <a:r>
              <a:rPr lang="en-US" dirty="0" err="1"/>
              <a:t>NewBranch</a:t>
            </a:r>
            <a:r>
              <a:rPr lang="en-US" dirty="0"/>
              <a:t> tags/v1.3.1</a:t>
            </a:r>
          </a:p>
          <a:p>
            <a:r>
              <a:rPr lang="en-US" dirty="0"/>
              <a:t>Clone the GEOS-Chem Classic repository inside CHEEREIO, or copy </a:t>
            </a:r>
            <a:r>
              <a:rPr lang="en-US" dirty="0" err="1"/>
              <a:t>GCClassic</a:t>
            </a:r>
            <a:r>
              <a:rPr lang="en-US" dirty="0"/>
              <a:t> repo already downloaded.</a:t>
            </a:r>
          </a:p>
          <a:p>
            <a:pPr lvl="1"/>
            <a:r>
              <a:rPr lang="en-US" dirty="0"/>
              <a:t>git clone --recurse-submodules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geoschem</a:t>
            </a:r>
            <a:r>
              <a:rPr lang="en-US" dirty="0"/>
              <a:t>/</a:t>
            </a:r>
            <a:r>
              <a:rPr lang="en-US" dirty="0" err="1"/>
              <a:t>GCClassic.git</a:t>
            </a:r>
            <a:r>
              <a:rPr lang="en-US" dirty="0"/>
              <a:t> </a:t>
            </a:r>
            <a:r>
              <a:rPr lang="en-US" dirty="0" err="1"/>
              <a:t>GCClassic</a:t>
            </a:r>
            <a:endParaRPr lang="en-US" dirty="0"/>
          </a:p>
          <a:p>
            <a:pPr lvl="1"/>
            <a:r>
              <a:rPr lang="en-US" i="1" dirty="0"/>
              <a:t>This folder must be named </a:t>
            </a:r>
            <a:r>
              <a:rPr lang="en-US" i="1" dirty="0" err="1"/>
              <a:t>GCClassic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CHEEREIO works with any version of GEOS-Chem version 13.0.0 or newer.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AEB8C-C92F-B3DA-6F92-27070BE26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52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Getting ready</a:t>
            </a:r>
            <a:r>
              <a:rPr lang="en-US" dirty="0"/>
              <a:t>: setting up software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D0D24-8E3A-4933-F8E4-ECFECFC3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Requirements: GEOS-Chem Classic 13/14 environment, </a:t>
            </a:r>
            <a:r>
              <a:rPr lang="en-US" b="1" i="1" dirty="0"/>
              <a:t>plus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Python (programming language) - Wikipedia">
            <a:extLst>
              <a:ext uri="{FF2B5EF4-FFF2-40B4-BE49-F238E27FC236}">
                <a16:creationId xmlns:a16="http://schemas.microsoft.com/office/drawing/2014/main" id="{8A124978-4D53-E81D-EF05-EC30841E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21" y="2407022"/>
            <a:ext cx="2275532" cy="249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547F0-A8ED-FB3C-5354-BB2C07ED24C0}"/>
              </a:ext>
            </a:extLst>
          </p:cNvPr>
          <p:cNvSpPr txBox="1"/>
          <p:nvPr/>
        </p:nvSpPr>
        <p:spPr>
          <a:xfrm>
            <a:off x="560134" y="4959129"/>
            <a:ext cx="3399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Python </a:t>
            </a:r>
            <a:r>
              <a:rPr lang="en-US" dirty="0"/>
              <a:t>as managed by Anaconda or Mamba</a:t>
            </a:r>
          </a:p>
          <a:p>
            <a:pPr algn="ctr"/>
            <a:endParaRPr lang="en-US" dirty="0"/>
          </a:p>
        </p:txBody>
      </p:sp>
      <p:pic>
        <p:nvPicPr>
          <p:cNvPr id="1028" name="Picture 4" descr="Mastering jq: A Quick Guide to get you started - DEV Community">
            <a:extLst>
              <a:ext uri="{FF2B5EF4-FFF2-40B4-BE49-F238E27FC236}">
                <a16:creationId xmlns:a16="http://schemas.microsoft.com/office/drawing/2014/main" id="{8B118B96-7785-FC8D-B2FA-45089ACC1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5" t="7489" r="9076" b="36551"/>
          <a:stretch/>
        </p:blipFill>
        <p:spPr bwMode="auto">
          <a:xfrm>
            <a:off x="3959239" y="2469421"/>
            <a:ext cx="3582444" cy="219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917C85-3882-23B6-6E9F-507F5E97FB6D}"/>
              </a:ext>
            </a:extLst>
          </p:cNvPr>
          <p:cNvSpPr txBox="1"/>
          <p:nvPr/>
        </p:nvSpPr>
        <p:spPr>
          <a:xfrm>
            <a:off x="4038600" y="4846886"/>
            <a:ext cx="354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jq</a:t>
            </a:r>
            <a:endParaRPr lang="en-US" b="1" dirty="0"/>
          </a:p>
          <a:p>
            <a:pPr algn="ctr"/>
            <a:r>
              <a:rPr lang="en-US" dirty="0"/>
              <a:t>Ultra lightweight JSON library for shell. Most clusters have it installed as a module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21E4F-7628-4D05-03C8-7183CC50E70F}"/>
              </a:ext>
            </a:extLst>
          </p:cNvPr>
          <p:cNvSpPr txBox="1"/>
          <p:nvPr/>
        </p:nvSpPr>
        <p:spPr>
          <a:xfrm>
            <a:off x="8209647" y="4846886"/>
            <a:ext cx="354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Parallel</a:t>
            </a:r>
          </a:p>
          <a:p>
            <a:pPr algn="ctr"/>
            <a:r>
              <a:rPr lang="en-US" dirty="0"/>
              <a:t>Standard lightweight shell-level parallelization library. Most clusters have it installed as a module</a:t>
            </a:r>
          </a:p>
        </p:txBody>
      </p:sp>
      <p:pic>
        <p:nvPicPr>
          <p:cNvPr id="1030" name="Picture 6" descr="GNU parallel - Wikipedia">
            <a:extLst>
              <a:ext uri="{FF2B5EF4-FFF2-40B4-BE49-F238E27FC236}">
                <a16:creationId xmlns:a16="http://schemas.microsoft.com/office/drawing/2014/main" id="{A6D8DB01-87A7-9AB2-2C4E-C6B21E5FA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62" y="2539877"/>
            <a:ext cx="3545106" cy="217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326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 to ensemble data assimilation and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Installing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  <a:r>
              <a:rPr lang="en-US" dirty="0"/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Running and debugging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Postprocessing and data analysis tools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5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Getting ready</a:t>
            </a:r>
            <a:r>
              <a:rPr lang="en-US" dirty="0"/>
              <a:t>: setting up software environments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9AEEE-3975-1A2F-164C-BFA2A9406345}"/>
              </a:ext>
            </a:extLst>
          </p:cNvPr>
          <p:cNvSpPr txBox="1"/>
          <p:nvPr/>
        </p:nvSpPr>
        <p:spPr>
          <a:xfrm>
            <a:off x="1665288" y="2083083"/>
            <a:ext cx="2586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Environment file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76EE5-9102-28B9-CF1D-2B319EAE11A0}"/>
              </a:ext>
            </a:extLst>
          </p:cNvPr>
          <p:cNvSpPr txBox="1"/>
          <p:nvPr/>
        </p:nvSpPr>
        <p:spPr>
          <a:xfrm>
            <a:off x="7514271" y="1991639"/>
            <a:ext cx="3210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Conda</a:t>
            </a:r>
            <a:r>
              <a:rPr lang="en-US" sz="2800" dirty="0"/>
              <a:t> environments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4CF790-DE7B-FF8C-1D9D-A2A2315C0DDC}"/>
              </a:ext>
            </a:extLst>
          </p:cNvPr>
          <p:cNvSpPr txBox="1"/>
          <p:nvPr/>
        </p:nvSpPr>
        <p:spPr>
          <a:xfrm>
            <a:off x="298536" y="2704508"/>
            <a:ext cx="580894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/>
              <a:t>Modify </a:t>
            </a:r>
            <a:r>
              <a:rPr lang="en-US" sz="1900" b="1" i="1" dirty="0"/>
              <a:t>environments &gt; </a:t>
            </a:r>
            <a:r>
              <a:rPr lang="en-US" sz="1900" b="1" i="1" dirty="0" err="1"/>
              <a:t>cheereio.env</a:t>
            </a:r>
            <a:r>
              <a:rPr lang="en-US" sz="1900" b="1" i="1" dirty="0"/>
              <a:t> </a:t>
            </a:r>
            <a:r>
              <a:rPr lang="en-US" sz="1900" i="1" dirty="0"/>
              <a:t>for your system. This will be your GEOS-Chem environment, plus </a:t>
            </a:r>
            <a:r>
              <a:rPr lang="en-US" sz="1900" i="1" dirty="0" err="1"/>
              <a:t>jq</a:t>
            </a:r>
            <a:r>
              <a:rPr lang="en-US" sz="1900" i="1" dirty="0"/>
              <a:t>/python/parallel</a:t>
            </a:r>
          </a:p>
        </p:txBody>
      </p:sp>
      <p:pic>
        <p:nvPicPr>
          <p:cNvPr id="16" name="Picture 1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5AEC26FF-E176-8F0A-ADD2-8DC3C0799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61" r="9749"/>
          <a:stretch/>
        </p:blipFill>
        <p:spPr>
          <a:xfrm>
            <a:off x="211376" y="3852457"/>
            <a:ext cx="5808946" cy="24004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0C61B3-5C10-C7E4-8051-423D4C0938A1}"/>
              </a:ext>
            </a:extLst>
          </p:cNvPr>
          <p:cNvSpPr txBox="1"/>
          <p:nvPr/>
        </p:nvSpPr>
        <p:spPr>
          <a:xfrm>
            <a:off x="6258838" y="2791416"/>
            <a:ext cx="57974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/>
              <a:t>Install </a:t>
            </a:r>
            <a:r>
              <a:rPr lang="en-US" sz="1900" i="1" dirty="0" err="1"/>
              <a:t>cheereio</a:t>
            </a:r>
            <a:r>
              <a:rPr lang="en-US" sz="1900" i="1" dirty="0"/>
              <a:t> and animation </a:t>
            </a:r>
            <a:r>
              <a:rPr lang="en-US" sz="1900" i="1" dirty="0" err="1"/>
              <a:t>conda</a:t>
            </a:r>
            <a:r>
              <a:rPr lang="en-US" sz="1900" i="1" dirty="0"/>
              <a:t> environments </a:t>
            </a:r>
            <a:r>
              <a:rPr lang="en-US" sz="1900" dirty="0"/>
              <a:t>(</a:t>
            </a:r>
            <a:r>
              <a:rPr lang="en-US" sz="1900" b="1" i="1" dirty="0"/>
              <a:t>environments &gt; </a:t>
            </a:r>
            <a:r>
              <a:rPr lang="en-US" sz="1900" b="1" i="1" dirty="0" err="1"/>
              <a:t>cheereio.yaml</a:t>
            </a:r>
            <a:r>
              <a:rPr lang="en-US" sz="1900" b="1" i="1" dirty="0"/>
              <a:t> </a:t>
            </a:r>
            <a:r>
              <a:rPr lang="en-US" sz="1900" dirty="0"/>
              <a:t>and</a:t>
            </a:r>
            <a:r>
              <a:rPr lang="en-US" sz="1900" b="1" i="1" dirty="0"/>
              <a:t>  &gt; </a:t>
            </a:r>
            <a:r>
              <a:rPr lang="en-US" sz="1900" b="1" i="1" dirty="0" err="1"/>
              <a:t>animation.yml</a:t>
            </a:r>
            <a:r>
              <a:rPr lang="en-US" sz="1900" dirty="0"/>
              <a:t>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B0F881-8DE5-B097-2CAB-880CC1B4A497}"/>
              </a:ext>
            </a:extLst>
          </p:cNvPr>
          <p:cNvCxnSpPr>
            <a:cxnSpLocks/>
          </p:cNvCxnSpPr>
          <p:nvPr/>
        </p:nvCxnSpPr>
        <p:spPr>
          <a:xfrm flipH="1">
            <a:off x="6096000" y="1869141"/>
            <a:ext cx="11482" cy="4487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29D3FC2-74B3-74A6-85E0-93BFD89DC122}"/>
              </a:ext>
            </a:extLst>
          </p:cNvPr>
          <p:cNvSpPr txBox="1"/>
          <p:nvPr/>
        </p:nvSpPr>
        <p:spPr>
          <a:xfrm>
            <a:off x="6789320" y="3575666"/>
            <a:ext cx="47364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Command likely will look like the following: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conda</a:t>
            </a:r>
            <a:r>
              <a:rPr lang="en-US" dirty="0"/>
              <a:t> env create -f </a:t>
            </a:r>
            <a:r>
              <a:rPr lang="en-US" dirty="0" err="1"/>
              <a:t>cheereio.yaml</a:t>
            </a:r>
            <a:r>
              <a:rPr lang="en-US" dirty="0"/>
              <a:t> </a:t>
            </a:r>
          </a:p>
          <a:p>
            <a:pPr algn="ctr"/>
            <a:r>
              <a:rPr lang="en-US" b="1" dirty="0"/>
              <a:t>OR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mamba env create -f </a:t>
            </a:r>
            <a:r>
              <a:rPr lang="en-US" dirty="0" err="1"/>
              <a:t>cheereio.yaml</a:t>
            </a:r>
            <a:r>
              <a:rPr lang="en-US" dirty="0"/>
              <a:t>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669629-5412-A00F-75CD-8A544263DC0A}"/>
              </a:ext>
            </a:extLst>
          </p:cNvPr>
          <p:cNvSpPr txBox="1"/>
          <p:nvPr/>
        </p:nvSpPr>
        <p:spPr>
          <a:xfrm>
            <a:off x="6258838" y="5226180"/>
            <a:ext cx="5600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Modify </a:t>
            </a:r>
            <a:r>
              <a:rPr lang="en-US" b="1" dirty="0" err="1"/>
              <a:t>CondaEnv</a:t>
            </a:r>
            <a:r>
              <a:rPr lang="en-US" dirty="0"/>
              <a:t> and </a:t>
            </a:r>
            <a:r>
              <a:rPr lang="en-US" b="1" dirty="0" err="1"/>
              <a:t>AnimationEnv</a:t>
            </a:r>
            <a:r>
              <a:rPr lang="en-US" dirty="0"/>
              <a:t> fields in </a:t>
            </a:r>
            <a:r>
              <a:rPr lang="en-US" b="1" dirty="0"/>
              <a:t>ens_config.json </a:t>
            </a:r>
            <a:r>
              <a:rPr lang="en-US" dirty="0"/>
              <a:t>to match installed environment names (</a:t>
            </a:r>
            <a:r>
              <a:rPr lang="en-US" i="1" dirty="0" err="1"/>
              <a:t>cheereio</a:t>
            </a:r>
            <a:r>
              <a:rPr lang="en-US" dirty="0"/>
              <a:t> and </a:t>
            </a:r>
            <a:r>
              <a:rPr lang="en-US" i="1" dirty="0"/>
              <a:t>animation</a:t>
            </a:r>
            <a:r>
              <a:rPr lang="en-US" dirty="0"/>
              <a:t> by default).</a:t>
            </a:r>
          </a:p>
        </p:txBody>
      </p:sp>
    </p:spTree>
    <p:extLst>
      <p:ext uri="{BB962C8B-B14F-4D97-AF65-F5344CB8AC3E}">
        <p14:creationId xmlns:p14="http://schemas.microsoft.com/office/powerpoint/2010/main" val="2459886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AFA4-AB04-D209-AE8D-1CA932F0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MOST IMPORTANT PART: editing </a:t>
            </a:r>
            <a:r>
              <a:rPr lang="en-US" dirty="0" err="1"/>
              <a:t>ens_config.json</a:t>
            </a:r>
            <a:r>
              <a:rPr lang="en-US" dirty="0"/>
              <a:t> to define your LETKF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FF8D9-E8BE-E72D-5785-A4DA151E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20FAC-9661-33AB-A42C-6AFD16106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336" y="2137822"/>
            <a:ext cx="7772400" cy="4099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8C330-95D0-7225-7CFE-78494AE3692C}"/>
              </a:ext>
            </a:extLst>
          </p:cNvPr>
          <p:cNvSpPr txBox="1"/>
          <p:nvPr/>
        </p:nvSpPr>
        <p:spPr>
          <a:xfrm>
            <a:off x="165846" y="2382426"/>
            <a:ext cx="34155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science happens here. </a:t>
            </a:r>
            <a:r>
              <a:rPr lang="en-US" b="1" dirty="0"/>
              <a:t>Read the documentation </a:t>
            </a:r>
            <a:r>
              <a:rPr lang="en-US" dirty="0"/>
              <a:t>first for a line-by-line description.</a:t>
            </a:r>
          </a:p>
          <a:p>
            <a:endParaRPr lang="en-US" dirty="0"/>
          </a:p>
          <a:p>
            <a:r>
              <a:rPr lang="en-US" dirty="0"/>
              <a:t>I recommend starting with one of the supplied templates, using CH</a:t>
            </a:r>
            <a:r>
              <a:rPr lang="en-US" baseline="-25000" dirty="0"/>
              <a:t>4</a:t>
            </a:r>
            <a:r>
              <a:rPr lang="en-US" dirty="0"/>
              <a:t> if you are doing a long-lived species or NH</a:t>
            </a:r>
            <a:r>
              <a:rPr lang="en-US" baseline="-25000" dirty="0"/>
              <a:t>3</a:t>
            </a:r>
            <a:r>
              <a:rPr lang="en-US" dirty="0"/>
              <a:t> if short-lived.</a:t>
            </a:r>
          </a:p>
          <a:p>
            <a:endParaRPr lang="en-US" dirty="0"/>
          </a:p>
          <a:p>
            <a:r>
              <a:rPr lang="en-US" dirty="0"/>
              <a:t>Email me at </a:t>
            </a:r>
            <a:r>
              <a:rPr lang="en-US" dirty="0">
                <a:hlinkClick r:id="rId3"/>
              </a:rPr>
              <a:t>apenderg@oberlin.edu</a:t>
            </a:r>
            <a:r>
              <a:rPr lang="en-US" dirty="0"/>
              <a:t> and I can share state-of-the-science configuration files used by myself or other willing groups. </a:t>
            </a:r>
          </a:p>
        </p:txBody>
      </p:sp>
    </p:spTree>
    <p:extLst>
      <p:ext uri="{BB962C8B-B14F-4D97-AF65-F5344CB8AC3E}">
        <p14:creationId xmlns:p14="http://schemas.microsoft.com/office/powerpoint/2010/main" val="1575899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7A8D2-2851-3C5C-8873-BAB19E5F6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210C-38C7-BDA2-3533-F9743CCB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defining ensemble settings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E25F9-59FF-9752-B593-79F07261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C48FF-8B23-C1C7-814C-0235C031D1A4}"/>
              </a:ext>
            </a:extLst>
          </p:cNvPr>
          <p:cNvSpPr txBox="1"/>
          <p:nvPr/>
        </p:nvSpPr>
        <p:spPr>
          <a:xfrm>
            <a:off x="165846" y="2382426"/>
            <a:ext cx="3415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Ens_config.json supersedes the normal GEOS-Chem run directory creation process.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 the top of the file, you specify your GEOS-Chem settings.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9FF9E-13C1-C6C2-9C18-AD91026A5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208" y="1690687"/>
            <a:ext cx="7441712" cy="3665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1D267D-C167-1D14-9DC4-20E8EF695042}"/>
              </a:ext>
            </a:extLst>
          </p:cNvPr>
          <p:cNvSpPr/>
          <p:nvPr/>
        </p:nvSpPr>
        <p:spPr>
          <a:xfrm>
            <a:off x="4306209" y="3952086"/>
            <a:ext cx="7719946" cy="45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69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92" y="-23432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how should your LETKF start?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0485F-AB44-0641-0D45-D9AEECB67309}"/>
              </a:ext>
            </a:extLst>
          </p:cNvPr>
          <p:cNvSpPr txBox="1"/>
          <p:nvPr/>
        </p:nvSpPr>
        <p:spPr>
          <a:xfrm>
            <a:off x="265495" y="1263021"/>
            <a:ext cx="34155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Beyond normal </a:t>
            </a:r>
            <a:r>
              <a:rPr lang="en-US" dirty="0" err="1"/>
              <a:t>spinup</a:t>
            </a:r>
            <a:r>
              <a:rPr lang="en-US" dirty="0"/>
              <a:t>, LETKF requires ensemble </a:t>
            </a:r>
            <a:r>
              <a:rPr lang="en-US" dirty="0" err="1"/>
              <a:t>spinup</a:t>
            </a:r>
            <a:r>
              <a:rPr lang="en-US" dirty="0"/>
              <a:t> — time for emissions differences between ensemble members to be realized in concentration spreads.</a:t>
            </a:r>
          </a:p>
          <a:p>
            <a:endParaRPr lang="en-US" dirty="0"/>
          </a:p>
          <a:p>
            <a:r>
              <a:rPr lang="en-US" dirty="0"/>
              <a:t>You set this up in </a:t>
            </a:r>
            <a:r>
              <a:rPr lang="en-US" dirty="0" err="1"/>
              <a:t>ens_config.json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B4D9DF-BA59-FBEA-33B0-AEB962711798}"/>
              </a:ext>
            </a:extLst>
          </p:cNvPr>
          <p:cNvCxnSpPr>
            <a:cxnSpLocks/>
          </p:cNvCxnSpPr>
          <p:nvPr/>
        </p:nvCxnSpPr>
        <p:spPr>
          <a:xfrm>
            <a:off x="7168169" y="4195375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EFE260-F0F3-DC41-AB45-A67F46908311}"/>
              </a:ext>
            </a:extLst>
          </p:cNvPr>
          <p:cNvCxnSpPr>
            <a:cxnSpLocks/>
          </p:cNvCxnSpPr>
          <p:nvPr/>
        </p:nvCxnSpPr>
        <p:spPr>
          <a:xfrm flipV="1">
            <a:off x="2223941" y="3613958"/>
            <a:ext cx="0" cy="27423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462AD8-9CC5-B93B-B0C9-A959BD1DEF15}"/>
              </a:ext>
            </a:extLst>
          </p:cNvPr>
          <p:cNvCxnSpPr>
            <a:cxnSpLocks/>
          </p:cNvCxnSpPr>
          <p:nvPr/>
        </p:nvCxnSpPr>
        <p:spPr>
          <a:xfrm>
            <a:off x="2202675" y="6356353"/>
            <a:ext cx="871633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B0E9D86-AC63-2DBB-DF5E-4DDC44657F2D}"/>
              </a:ext>
            </a:extLst>
          </p:cNvPr>
          <p:cNvSpPr txBox="1"/>
          <p:nvPr/>
        </p:nvSpPr>
        <p:spPr>
          <a:xfrm rot="16200000">
            <a:off x="1162327" y="4868750"/>
            <a:ext cx="151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</a:t>
            </a: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9B4E501E-F148-1CDC-3F9D-875735C9D03E}"/>
              </a:ext>
            </a:extLst>
          </p:cNvPr>
          <p:cNvSpPr/>
          <p:nvPr/>
        </p:nvSpPr>
        <p:spPr>
          <a:xfrm>
            <a:off x="7040581" y="4551567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ADB533-7725-4F4B-3068-051A8441C9ED}"/>
              </a:ext>
            </a:extLst>
          </p:cNvPr>
          <p:cNvCxnSpPr>
            <a:cxnSpLocks/>
          </p:cNvCxnSpPr>
          <p:nvPr/>
        </p:nvCxnSpPr>
        <p:spPr>
          <a:xfrm flipV="1">
            <a:off x="7381903" y="4297650"/>
            <a:ext cx="1426268" cy="4333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4A2760-895D-1E7B-2072-1EF2210BF252}"/>
              </a:ext>
            </a:extLst>
          </p:cNvPr>
          <p:cNvCxnSpPr>
            <a:cxnSpLocks/>
          </p:cNvCxnSpPr>
          <p:nvPr/>
        </p:nvCxnSpPr>
        <p:spPr>
          <a:xfrm flipV="1">
            <a:off x="7356978" y="4450002"/>
            <a:ext cx="1458541" cy="1372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58E53F-0D71-F3AF-8827-2B1857365275}"/>
              </a:ext>
            </a:extLst>
          </p:cNvPr>
          <p:cNvCxnSpPr>
            <a:cxnSpLocks/>
          </p:cNvCxnSpPr>
          <p:nvPr/>
        </p:nvCxnSpPr>
        <p:spPr>
          <a:xfrm flipV="1">
            <a:off x="7385128" y="3570441"/>
            <a:ext cx="1406882" cy="126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084C1C-8A8C-EC1E-2AB4-68B78B2D9DE1}"/>
              </a:ext>
            </a:extLst>
          </p:cNvPr>
          <p:cNvCxnSpPr>
            <a:cxnSpLocks/>
          </p:cNvCxnSpPr>
          <p:nvPr/>
        </p:nvCxnSpPr>
        <p:spPr>
          <a:xfrm flipV="1">
            <a:off x="7390769" y="4080807"/>
            <a:ext cx="1385181" cy="9355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DDAE3E-01CA-A119-76D8-86074B817C9C}"/>
              </a:ext>
            </a:extLst>
          </p:cNvPr>
          <p:cNvCxnSpPr>
            <a:cxnSpLocks/>
          </p:cNvCxnSpPr>
          <p:nvPr/>
        </p:nvCxnSpPr>
        <p:spPr>
          <a:xfrm>
            <a:off x="7349630" y="4389748"/>
            <a:ext cx="1476170" cy="224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57357DA-198D-6CD1-8783-E7FF009C6D4F}"/>
              </a:ext>
            </a:extLst>
          </p:cNvPr>
          <p:cNvSpPr txBox="1"/>
          <p:nvPr/>
        </p:nvSpPr>
        <p:spPr>
          <a:xfrm>
            <a:off x="2202675" y="5679769"/>
            <a:ext cx="295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Ensemble of simulations, all starting from same restart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D3D363-8125-3E8F-16A8-C8054A1F039E}"/>
              </a:ext>
            </a:extLst>
          </p:cNvPr>
          <p:cNvSpPr txBox="1"/>
          <p:nvPr/>
        </p:nvSpPr>
        <p:spPr>
          <a:xfrm>
            <a:off x="6121034" y="3677371"/>
            <a:ext cx="183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observations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C35F4E9-FE70-F72B-FCCF-5389EEF6A4D9}"/>
              </a:ext>
            </a:extLst>
          </p:cNvPr>
          <p:cNvSpPr txBox="1"/>
          <p:nvPr/>
        </p:nvSpPr>
        <p:spPr>
          <a:xfrm>
            <a:off x="7691053" y="4889391"/>
            <a:ext cx="3662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(Optional) </a:t>
            </a:r>
            <a:r>
              <a:rPr lang="en-US" b="1" dirty="0"/>
              <a:t>Scale</a:t>
            </a:r>
            <a:r>
              <a:rPr lang="en-US" dirty="0"/>
              <a:t> initial </a:t>
            </a:r>
            <a:r>
              <a:rPr lang="en-US" b="1" dirty="0"/>
              <a:t>ensemble mean </a:t>
            </a:r>
            <a:r>
              <a:rPr lang="en-US" dirty="0"/>
              <a:t>to match observation mean, and/or </a:t>
            </a:r>
            <a:r>
              <a:rPr lang="en-US" b="1" dirty="0"/>
              <a:t>increase ensemble standard deviation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08B4A90-8F72-B877-5E17-0685F85C836E}"/>
              </a:ext>
            </a:extLst>
          </p:cNvPr>
          <p:cNvCxnSpPr>
            <a:cxnSpLocks/>
          </p:cNvCxnSpPr>
          <p:nvPr/>
        </p:nvCxnSpPr>
        <p:spPr>
          <a:xfrm flipV="1">
            <a:off x="2351530" y="4195375"/>
            <a:ext cx="4466452" cy="14227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1E576CA-8A17-7E32-2EF9-166277A277A4}"/>
              </a:ext>
            </a:extLst>
          </p:cNvPr>
          <p:cNvCxnSpPr>
            <a:cxnSpLocks/>
          </p:cNvCxnSpPr>
          <p:nvPr/>
        </p:nvCxnSpPr>
        <p:spPr>
          <a:xfrm flipV="1">
            <a:off x="2353399" y="5611774"/>
            <a:ext cx="4669553" cy="99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BEA9E7E-7B95-BABB-00D1-334E33DBE882}"/>
              </a:ext>
            </a:extLst>
          </p:cNvPr>
          <p:cNvCxnSpPr>
            <a:cxnSpLocks/>
          </p:cNvCxnSpPr>
          <p:nvPr/>
        </p:nvCxnSpPr>
        <p:spPr>
          <a:xfrm>
            <a:off x="2341387" y="5626685"/>
            <a:ext cx="4681565" cy="1400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6A690F-A9FE-D785-9D2D-978636BCFA31}"/>
              </a:ext>
            </a:extLst>
          </p:cNvPr>
          <p:cNvCxnSpPr>
            <a:cxnSpLocks/>
          </p:cNvCxnSpPr>
          <p:nvPr/>
        </p:nvCxnSpPr>
        <p:spPr>
          <a:xfrm flipV="1">
            <a:off x="2359015" y="5314648"/>
            <a:ext cx="4604183" cy="2916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065FAB7-8747-C6A5-3F25-715D8EF9A68B}"/>
              </a:ext>
            </a:extLst>
          </p:cNvPr>
          <p:cNvCxnSpPr>
            <a:cxnSpLocks/>
          </p:cNvCxnSpPr>
          <p:nvPr/>
        </p:nvCxnSpPr>
        <p:spPr>
          <a:xfrm flipV="1">
            <a:off x="2341387" y="5016320"/>
            <a:ext cx="4611668" cy="6240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3A2B9AF-4229-7BAB-EF19-B89BEC58CBF9}"/>
              </a:ext>
            </a:extLst>
          </p:cNvPr>
          <p:cNvSpPr txBox="1"/>
          <p:nvPr/>
        </p:nvSpPr>
        <p:spPr>
          <a:xfrm>
            <a:off x="2970643" y="4261550"/>
            <a:ext cx="295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Ensemble </a:t>
            </a:r>
            <a:r>
              <a:rPr lang="en-US" b="1" dirty="0" err="1"/>
              <a:t>spinup</a:t>
            </a:r>
            <a:endParaRPr lang="en-US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8F2587-1CFC-3C3A-C9CC-4E3C1DDAFE88}"/>
              </a:ext>
            </a:extLst>
          </p:cNvPr>
          <p:cNvSpPr txBox="1"/>
          <p:nvPr/>
        </p:nvSpPr>
        <p:spPr>
          <a:xfrm>
            <a:off x="8919931" y="5935307"/>
            <a:ext cx="295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LETKF begins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4E56F-6042-594E-62B0-24E2550E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519" y="1010075"/>
            <a:ext cx="53213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0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define the state vector to be optimized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3DB43F-228D-1083-2328-1A8A86AC6553}"/>
              </a:ext>
            </a:extLst>
          </p:cNvPr>
          <p:cNvSpPr txBox="1"/>
          <p:nvPr/>
        </p:nvSpPr>
        <p:spPr>
          <a:xfrm>
            <a:off x="3918857" y="1905503"/>
            <a:ext cx="4427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Define state vectors in </a:t>
            </a:r>
            <a:r>
              <a:rPr lang="en-US" b="1" dirty="0" err="1"/>
              <a:t>ens_config.json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BD8C5-8006-43A1-7BC8-F4E8B075C1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78"/>
          <a:stretch>
            <a:fillRect/>
          </a:stretch>
        </p:blipFill>
        <p:spPr>
          <a:xfrm>
            <a:off x="6283130" y="2448692"/>
            <a:ext cx="5651488" cy="2626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39914-0C72-3002-9022-11C26E8AB7E0}"/>
              </a:ext>
            </a:extLst>
          </p:cNvPr>
          <p:cNvSpPr txBox="1"/>
          <p:nvPr/>
        </p:nvSpPr>
        <p:spPr>
          <a:xfrm>
            <a:off x="6587222" y="5454266"/>
            <a:ext cx="504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Joint optimization of NOx, SO2, and NH3 emissions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D22281-9F38-1A7C-75E3-7D3A7473A0AD}"/>
              </a:ext>
            </a:extLst>
          </p:cNvPr>
          <p:cNvSpPr txBox="1"/>
          <p:nvPr/>
        </p:nvSpPr>
        <p:spPr>
          <a:xfrm>
            <a:off x="285813" y="5454266"/>
            <a:ext cx="485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Optimize both CH</a:t>
            </a:r>
            <a:r>
              <a:rPr lang="en-US" b="1" baseline="-25000" dirty="0"/>
              <a:t>4</a:t>
            </a:r>
            <a:r>
              <a:rPr lang="en-US" b="1" dirty="0"/>
              <a:t> concentrations and emissions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49FCED-1430-CE19-137A-73171C9AB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08" y="2720042"/>
            <a:ext cx="5061909" cy="235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71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E53FF-3C22-43F0-FC16-7E318093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A4C61F-FD1B-A260-527F-1707E881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99"/>
          <a:stretch>
            <a:fillRect/>
          </a:stretch>
        </p:blipFill>
        <p:spPr>
          <a:xfrm>
            <a:off x="156126" y="4386470"/>
            <a:ext cx="8109917" cy="2335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8F75A9-06A6-1082-6A84-B83E74C1A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7" y="1429467"/>
            <a:ext cx="4577506" cy="28138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ACF92E2-9AA2-851D-B478-AC29F9BC230B}"/>
              </a:ext>
            </a:extLst>
          </p:cNvPr>
          <p:cNvSpPr txBox="1">
            <a:spLocks/>
          </p:cNvSpPr>
          <p:nvPr/>
        </p:nvSpPr>
        <p:spPr>
          <a:xfrm>
            <a:off x="620786" y="82239"/>
            <a:ext cx="10628416" cy="1147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tell CHEEREIO how to load the observations you use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7BBB36-D47E-38D1-4329-B2868BD6EE98}"/>
              </a:ext>
            </a:extLst>
          </p:cNvPr>
          <p:cNvSpPr/>
          <p:nvPr/>
        </p:nvSpPr>
        <p:spPr>
          <a:xfrm>
            <a:off x="156125" y="5327142"/>
            <a:ext cx="7993961" cy="689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C8E8C1-4E5D-16EB-F158-ADCEFAD0E074}"/>
              </a:ext>
            </a:extLst>
          </p:cNvPr>
          <p:cNvSpPr txBox="1"/>
          <p:nvPr/>
        </p:nvSpPr>
        <p:spPr>
          <a:xfrm>
            <a:off x="5638599" y="902861"/>
            <a:ext cx="61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want to jointly assimilate </a:t>
            </a:r>
            <a:r>
              <a:rPr lang="en-US" sz="2400" b="1" dirty="0">
                <a:solidFill>
                  <a:schemeClr val="accent1"/>
                </a:solidFill>
              </a:rPr>
              <a:t>NO</a:t>
            </a:r>
            <a:r>
              <a:rPr lang="en-US" sz="2400" b="1" baseline="-25000" dirty="0">
                <a:solidFill>
                  <a:schemeClr val="accent1"/>
                </a:solidFill>
              </a:rPr>
              <a:t>x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FF0000"/>
                </a:solidFill>
              </a:rPr>
              <a:t>SO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dirty="0"/>
              <a:t>, and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NH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F2DAF8-1B06-40E1-C632-C84CC8B30D47}"/>
              </a:ext>
            </a:extLst>
          </p:cNvPr>
          <p:cNvSpPr txBox="1"/>
          <p:nvPr/>
        </p:nvSpPr>
        <p:spPr>
          <a:xfrm>
            <a:off x="5288778" y="2632865"/>
            <a:ext cx="4693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will constrain emissions using TROPOMI observations of </a:t>
            </a:r>
            <a:r>
              <a:rPr lang="en-US" sz="2400" b="1" dirty="0">
                <a:solidFill>
                  <a:schemeClr val="accent1"/>
                </a:solidFill>
              </a:rPr>
              <a:t>NO</a:t>
            </a:r>
            <a:r>
              <a:rPr lang="en-US" sz="2400" b="1" baseline="-25000" dirty="0">
                <a:solidFill>
                  <a:schemeClr val="accent1"/>
                </a:solidFill>
              </a:rPr>
              <a:t>2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FF0000"/>
                </a:solidFill>
              </a:rPr>
              <a:t>SO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dirty="0"/>
              <a:t>, and IASI observations of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NH</a:t>
            </a:r>
            <a:r>
              <a:rPr lang="en-US" sz="2400" b="1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9E142-EA54-93DE-A233-07783D010B73}"/>
              </a:ext>
            </a:extLst>
          </p:cNvPr>
          <p:cNvSpPr txBox="1"/>
          <p:nvPr/>
        </p:nvSpPr>
        <p:spPr>
          <a:xfrm>
            <a:off x="4989287" y="5185490"/>
            <a:ext cx="4693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CHEEREIO will look for operational products at these file locations</a:t>
            </a:r>
            <a:endParaRPr lang="en-US" sz="2400" b="1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78C847-4FF5-27E3-9126-7F5EDE14D6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985" r="36560" b="1978"/>
          <a:stretch>
            <a:fillRect/>
          </a:stretch>
        </p:blipFill>
        <p:spPr>
          <a:xfrm>
            <a:off x="8266043" y="1429467"/>
            <a:ext cx="3585265" cy="128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3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B7F427-237D-0100-08CB-52E43E967D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78" b="18642"/>
          <a:stretch>
            <a:fillRect/>
          </a:stretch>
        </p:blipFill>
        <p:spPr>
          <a:xfrm>
            <a:off x="7700996" y="1842053"/>
            <a:ext cx="4424743" cy="3869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76C97-1885-6685-AE6E-A691F4D5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data assimilation idea: an </a:t>
            </a:r>
            <a:r>
              <a:rPr lang="en-US" b="1" dirty="0"/>
              <a:t>observation operator </a:t>
            </a:r>
            <a:r>
              <a:rPr lang="en-US" dirty="0"/>
              <a:t>transforms GC output so that it can be compared to an observation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343AB-54ED-3CB8-ED9C-2F011A13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26</a:t>
            </a:fld>
            <a:endParaRPr lang="en-US"/>
          </a:p>
        </p:txBody>
      </p:sp>
      <p:pic>
        <p:nvPicPr>
          <p:cNvPr id="3074" name="Picture 2" descr="The Atmosphere around Climate Models | Science &amp; Technology Review">
            <a:extLst>
              <a:ext uri="{FF2B5EF4-FFF2-40B4-BE49-F238E27FC236}">
                <a16:creationId xmlns:a16="http://schemas.microsoft.com/office/drawing/2014/main" id="{8ADB5522-48DC-CCED-EFF1-C369769D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5995"/>
            <a:ext cx="3906078" cy="388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5A352-553A-648E-9670-57EC576770EB}"/>
              </a:ext>
            </a:extLst>
          </p:cNvPr>
          <p:cNvSpPr txBox="1"/>
          <p:nvPr/>
        </p:nvSpPr>
        <p:spPr>
          <a:xfrm>
            <a:off x="1252099" y="6135414"/>
            <a:ext cx="311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GEOS-Chem output is on a grid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23E3C0-C688-E14F-A947-49ECD3FE3806}"/>
              </a:ext>
            </a:extLst>
          </p:cNvPr>
          <p:cNvGrpSpPr/>
          <p:nvPr/>
        </p:nvGrpSpPr>
        <p:grpSpPr>
          <a:xfrm rot="3600000">
            <a:off x="4752640" y="2126780"/>
            <a:ext cx="914400" cy="2606370"/>
            <a:chOff x="3543427" y="1648647"/>
            <a:chExt cx="914400" cy="2606370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4B39E884-5004-45FC-E569-EA17498BED46}"/>
                </a:ext>
              </a:extLst>
            </p:cNvPr>
            <p:cNvSpPr/>
            <p:nvPr/>
          </p:nvSpPr>
          <p:spPr>
            <a:xfrm>
              <a:off x="3708510" y="2099431"/>
              <a:ext cx="501707" cy="2155586"/>
            </a:xfrm>
            <a:prstGeom prst="trapezoid">
              <a:avLst/>
            </a:prstGeom>
            <a:solidFill>
              <a:srgbClr val="FCBE0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Graphic 7" descr="Satellite with solid fill">
              <a:extLst>
                <a:ext uri="{FF2B5EF4-FFF2-40B4-BE49-F238E27FC236}">
                  <a16:creationId xmlns:a16="http://schemas.microsoft.com/office/drawing/2014/main" id="{ED7C2892-457B-640B-8ABE-2A0FE8C789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43427" y="1648647"/>
              <a:ext cx="914400" cy="9144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7CC2885-99AC-BAFD-4E44-BDBBC198969B}"/>
              </a:ext>
            </a:extLst>
          </p:cNvPr>
          <p:cNvSpPr txBox="1"/>
          <p:nvPr/>
        </p:nvSpPr>
        <p:spPr>
          <a:xfrm>
            <a:off x="4312467" y="1941724"/>
            <a:ext cx="3260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Satellites get e.g. a column mixing ratio with varying sensitivities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E6F1C-A512-E350-9606-44E6495E0051}"/>
              </a:ext>
            </a:extLst>
          </p:cNvPr>
          <p:cNvSpPr txBox="1"/>
          <p:nvPr/>
        </p:nvSpPr>
        <p:spPr>
          <a:xfrm>
            <a:off x="9196913" y="1382737"/>
            <a:ext cx="156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operators.json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AFB88A-F577-F6F5-0612-CDE9B581F927}"/>
              </a:ext>
            </a:extLst>
          </p:cNvPr>
          <p:cNvSpPr txBox="1"/>
          <p:nvPr/>
        </p:nvSpPr>
        <p:spPr>
          <a:xfrm>
            <a:off x="5002262" y="3999877"/>
            <a:ext cx="2912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OBS_TYPE argument tells CHEEREIO which observation operator to use to load your observations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F7D234-C03C-67E9-7DCC-671CD82843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786"/>
          <a:stretch>
            <a:fillRect/>
          </a:stretch>
        </p:blipFill>
        <p:spPr>
          <a:xfrm>
            <a:off x="4601202" y="5434777"/>
            <a:ext cx="3714992" cy="1169566"/>
          </a:xfrm>
          <a:prstGeom prst="rect">
            <a:avLst/>
          </a:prstGeom>
        </p:spPr>
      </p:pic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7504ADA1-EAF1-D896-DEE3-543BB41C1DBE}"/>
              </a:ext>
            </a:extLst>
          </p:cNvPr>
          <p:cNvSpPr/>
          <p:nvPr/>
        </p:nvSpPr>
        <p:spPr>
          <a:xfrm rot="17462523">
            <a:off x="6091884" y="3639301"/>
            <a:ext cx="3905538" cy="367658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3DC2BC8B-6E43-AECE-6D7B-60EC131198BC}"/>
              </a:ext>
            </a:extLst>
          </p:cNvPr>
          <p:cNvSpPr/>
          <p:nvPr/>
        </p:nvSpPr>
        <p:spPr>
          <a:xfrm rot="20011564">
            <a:off x="7460731" y="5732479"/>
            <a:ext cx="2152636" cy="367658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2F4D-8BB5-75DD-0FBD-F1E9EB6A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tell CHEEREIO how to load the observations you use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AFAB4D9-3DDB-AB4A-2CA5-6E947182D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07"/>
          <a:stretch/>
        </p:blipFill>
        <p:spPr>
          <a:xfrm>
            <a:off x="406400" y="2616590"/>
            <a:ext cx="3175000" cy="2612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9D0AA6-1DB5-622A-45F6-32AFE5AA8C0D}"/>
              </a:ext>
            </a:extLst>
          </p:cNvPr>
          <p:cNvSpPr txBox="1"/>
          <p:nvPr/>
        </p:nvSpPr>
        <p:spPr>
          <a:xfrm>
            <a:off x="499196" y="2247258"/>
            <a:ext cx="298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Within the configuration file…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8A44DA-4072-21ED-2E35-CBCB09F2F2B1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581400" y="3075929"/>
            <a:ext cx="1165978" cy="6924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F94D0B-2833-F80E-241A-DA89399FB952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3581400" y="4021098"/>
            <a:ext cx="1165978" cy="28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Single gear outline">
            <a:extLst>
              <a:ext uri="{FF2B5EF4-FFF2-40B4-BE49-F238E27FC236}">
                <a16:creationId xmlns:a16="http://schemas.microsoft.com/office/drawing/2014/main" id="{DA8831C4-F5BA-F2A2-B2F8-D2FF82CA65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7378" y="2752763"/>
            <a:ext cx="646331" cy="646331"/>
          </a:xfrm>
          <a:prstGeom prst="rect">
            <a:avLst/>
          </a:prstGeom>
        </p:spPr>
      </p:pic>
      <p:pic>
        <p:nvPicPr>
          <p:cNvPr id="17" name="Graphic 16" descr="Single gear outline">
            <a:extLst>
              <a:ext uri="{FF2B5EF4-FFF2-40B4-BE49-F238E27FC236}">
                <a16:creationId xmlns:a16="http://schemas.microsoft.com/office/drawing/2014/main" id="{1FC529EA-42AA-AC1F-43F9-FF829A5A11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7378" y="3697932"/>
            <a:ext cx="646331" cy="6463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4CB7AE-F536-ED2D-349E-617CBE67E12A}"/>
              </a:ext>
            </a:extLst>
          </p:cNvPr>
          <p:cNvSpPr txBox="1"/>
          <p:nvPr/>
        </p:nvSpPr>
        <p:spPr>
          <a:xfrm>
            <a:off x="3674196" y="2140272"/>
            <a:ext cx="281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…turn on two observers of one species (CH</a:t>
            </a:r>
            <a:r>
              <a:rPr lang="en-US" baseline="-25000" dirty="0"/>
              <a:t>4</a:t>
            </a:r>
            <a:r>
              <a:rPr lang="en-US" dirty="0"/>
              <a:t>)…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1CD53-26FC-A497-2490-9564866B9DB3}"/>
              </a:ext>
            </a:extLst>
          </p:cNvPr>
          <p:cNvSpPr txBox="1"/>
          <p:nvPr/>
        </p:nvSpPr>
        <p:spPr>
          <a:xfrm>
            <a:off x="4532840" y="3356991"/>
            <a:ext cx="109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TROPOMI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9ABEBE-D8F6-53C3-3676-F1790B9D8E2C}"/>
              </a:ext>
            </a:extLst>
          </p:cNvPr>
          <p:cNvSpPr txBox="1"/>
          <p:nvPr/>
        </p:nvSpPr>
        <p:spPr>
          <a:xfrm>
            <a:off x="4640377" y="4227603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367E034-0386-5691-16DE-E1F7B1B817F5}"/>
              </a:ext>
            </a:extLst>
          </p:cNvPr>
          <p:cNvCxnSpPr>
            <a:cxnSpLocks/>
          </p:cNvCxnSpPr>
          <p:nvPr/>
        </p:nvCxnSpPr>
        <p:spPr>
          <a:xfrm flipV="1">
            <a:off x="5577503" y="3130659"/>
            <a:ext cx="1893900" cy="3252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3D948FC-CBA4-D94E-1AA9-37B093663FB3}"/>
              </a:ext>
            </a:extLst>
          </p:cNvPr>
          <p:cNvSpPr txBox="1"/>
          <p:nvPr/>
        </p:nvSpPr>
        <p:spPr>
          <a:xfrm>
            <a:off x="6991826" y="2136699"/>
            <a:ext cx="223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…turn on TROPOMI for LETKF updates</a:t>
            </a:r>
          </a:p>
        </p:txBody>
      </p:sp>
      <p:pic>
        <p:nvPicPr>
          <p:cNvPr id="43" name="Picture 42" descr="Dabbing cartoon brain. Vector clip art illustration with simple gradients.  All in a single layer. Stock Vector | Adobe Stock">
            <a:extLst>
              <a:ext uri="{FF2B5EF4-FFF2-40B4-BE49-F238E27FC236}">
                <a16:creationId xmlns:a16="http://schemas.microsoft.com/office/drawing/2014/main" id="{06191C30-D6A4-2AD2-BF36-C638DA775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98" y="2735856"/>
            <a:ext cx="1270965" cy="9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61C21F8-63C4-BFDD-F4F1-1385B4CA6866}"/>
              </a:ext>
            </a:extLst>
          </p:cNvPr>
          <p:cNvSpPr txBox="1"/>
          <p:nvPr/>
        </p:nvSpPr>
        <p:spPr>
          <a:xfrm>
            <a:off x="9045526" y="4731435"/>
            <a:ext cx="2999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…but use </a:t>
            </a:r>
            <a:r>
              <a:rPr lang="en-US" dirty="0" err="1"/>
              <a:t>ObsPack</a:t>
            </a:r>
            <a:r>
              <a:rPr lang="en-US" dirty="0"/>
              <a:t> as an independent validation set (no assimilation)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4D57175-7194-59EA-7B99-BC763ED265B8}"/>
              </a:ext>
            </a:extLst>
          </p:cNvPr>
          <p:cNvSpPr/>
          <p:nvPr/>
        </p:nvSpPr>
        <p:spPr>
          <a:xfrm>
            <a:off x="2410136" y="4783015"/>
            <a:ext cx="783230" cy="279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A5FF2C0-2FB0-7F79-DA81-CC582C0C1B85}"/>
              </a:ext>
            </a:extLst>
          </p:cNvPr>
          <p:cNvCxnSpPr>
            <a:cxnSpLocks/>
          </p:cNvCxnSpPr>
          <p:nvPr/>
        </p:nvCxnSpPr>
        <p:spPr>
          <a:xfrm flipV="1">
            <a:off x="5570945" y="4338248"/>
            <a:ext cx="3868477" cy="36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A9C5D796-B1A9-A642-7672-5DBAA8056D8D}"/>
              </a:ext>
            </a:extLst>
          </p:cNvPr>
          <p:cNvSpPr/>
          <p:nvPr/>
        </p:nvSpPr>
        <p:spPr>
          <a:xfrm>
            <a:off x="2396682" y="4563402"/>
            <a:ext cx="783230" cy="27979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pic>
        <p:nvPicPr>
          <p:cNvPr id="50" name="Picture 30" descr="TELEDYNE API T640 PM2.5 Particle Monitor - US EPA Approved">
            <a:extLst>
              <a:ext uri="{FF2B5EF4-FFF2-40B4-BE49-F238E27FC236}">
                <a16:creationId xmlns:a16="http://schemas.microsoft.com/office/drawing/2014/main" id="{0D0DEDCE-B19A-16D3-70EE-63A932434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24412"/>
          <a:stretch/>
        </p:blipFill>
        <p:spPr bwMode="auto">
          <a:xfrm>
            <a:off x="9795318" y="3844297"/>
            <a:ext cx="1386200" cy="8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15250-D284-96D9-2838-4BBB0D5C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6" grpId="0"/>
      <p:bldP spid="27" grpId="0"/>
      <p:bldP spid="42" grpId="0"/>
      <p:bldP spid="44" grpId="0"/>
      <p:bldP spid="45" grpId="0" animBg="1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deploying the ensemble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CF320-88A7-592D-EACB-5C4A6254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725" y="1448642"/>
            <a:ext cx="9348131" cy="2878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119A6-D1BF-602E-D4DA-14ABCF3EBAD0}"/>
              </a:ext>
            </a:extLst>
          </p:cNvPr>
          <p:cNvSpPr txBox="1"/>
          <p:nvPr/>
        </p:nvSpPr>
        <p:spPr>
          <a:xfrm>
            <a:off x="166038" y="1448642"/>
            <a:ext cx="2375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Activate </a:t>
            </a:r>
            <a:r>
              <a:rPr lang="en-US" dirty="0" err="1"/>
              <a:t>cheereio</a:t>
            </a:r>
            <a:r>
              <a:rPr lang="en-US" dirty="0"/>
              <a:t> shell environment</a:t>
            </a:r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setup_ensemble.sh</a:t>
            </a:r>
            <a:r>
              <a:rPr lang="en-US" dirty="0"/>
              <a:t> turn on Template Run directory creation only</a:t>
            </a:r>
          </a:p>
          <a:p>
            <a:endParaRPr lang="en-US" dirty="0"/>
          </a:p>
          <a:p>
            <a:r>
              <a:rPr lang="en-US" dirty="0"/>
              <a:t>Execute script, then navigate to MY_PATH/RUN_NAME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BADF7-24F5-D932-607F-826A9E61E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42" b="12352"/>
          <a:stretch>
            <a:fillRect/>
          </a:stretch>
        </p:blipFill>
        <p:spPr>
          <a:xfrm>
            <a:off x="1281953" y="4868883"/>
            <a:ext cx="9858420" cy="290461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93D688D1-D95C-E6EC-38DF-394F09EECEED}"/>
              </a:ext>
            </a:extLst>
          </p:cNvPr>
          <p:cNvSpPr/>
          <p:nvPr/>
        </p:nvSpPr>
        <p:spPr>
          <a:xfrm rot="16200000">
            <a:off x="1795507" y="5145876"/>
            <a:ext cx="365124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6BFF90-C37B-EB2F-B996-4112179BACC8}"/>
              </a:ext>
            </a:extLst>
          </p:cNvPr>
          <p:cNvSpPr txBox="1"/>
          <p:nvPr/>
        </p:nvSpPr>
        <p:spPr>
          <a:xfrm>
            <a:off x="381000" y="5560170"/>
            <a:ext cx="2147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Copy of code used to run ensemble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0E075B5-3A48-B7A0-AA4D-26E2A8506DCF}"/>
              </a:ext>
            </a:extLst>
          </p:cNvPr>
          <p:cNvSpPr/>
          <p:nvPr/>
        </p:nvSpPr>
        <p:spPr>
          <a:xfrm rot="16200000">
            <a:off x="3905804" y="5178042"/>
            <a:ext cx="365124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CC14CB-003B-8F2F-1908-C87F909BC546}"/>
              </a:ext>
            </a:extLst>
          </p:cNvPr>
          <p:cNvSpPr txBox="1"/>
          <p:nvPr/>
        </p:nvSpPr>
        <p:spPr>
          <a:xfrm>
            <a:off x="3229996" y="5540206"/>
            <a:ext cx="171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Ensemble GC run directories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C4C317D-FE60-A693-278C-33031031F076}"/>
              </a:ext>
            </a:extLst>
          </p:cNvPr>
          <p:cNvSpPr/>
          <p:nvPr/>
        </p:nvSpPr>
        <p:spPr>
          <a:xfrm rot="16200000">
            <a:off x="6204332" y="5198006"/>
            <a:ext cx="365124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C6FB3D-525D-1D56-6848-8B7143DF36CD}"/>
              </a:ext>
            </a:extLst>
          </p:cNvPr>
          <p:cNvSpPr txBox="1"/>
          <p:nvPr/>
        </p:nvSpPr>
        <p:spPr>
          <a:xfrm>
            <a:off x="5528524" y="5560170"/>
            <a:ext cx="171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Postprocessed output files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FABBC05-00B1-6CCF-94E0-BAE241A02B5F}"/>
              </a:ext>
            </a:extLst>
          </p:cNvPr>
          <p:cNvSpPr/>
          <p:nvPr/>
        </p:nvSpPr>
        <p:spPr>
          <a:xfrm rot="16200000">
            <a:off x="7921072" y="5178042"/>
            <a:ext cx="365124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841652-2E95-D706-1958-D1D3134F0285}"/>
              </a:ext>
            </a:extLst>
          </p:cNvPr>
          <p:cNvSpPr txBox="1"/>
          <p:nvPr/>
        </p:nvSpPr>
        <p:spPr>
          <a:xfrm>
            <a:off x="7245264" y="5564433"/>
            <a:ext cx="171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Temporary files, runtime status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27104C82-F27C-A5A7-12D2-E29D342A6CD4}"/>
              </a:ext>
            </a:extLst>
          </p:cNvPr>
          <p:cNvSpPr/>
          <p:nvPr/>
        </p:nvSpPr>
        <p:spPr>
          <a:xfrm rot="16200000">
            <a:off x="9756137" y="5176737"/>
            <a:ext cx="365124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518382-31C3-45AA-CCAF-381B118F5981}"/>
              </a:ext>
            </a:extLst>
          </p:cNvPr>
          <p:cNvSpPr txBox="1"/>
          <p:nvPr/>
        </p:nvSpPr>
        <p:spPr>
          <a:xfrm>
            <a:off x="9080329" y="5563128"/>
            <a:ext cx="171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Template GC run directory</a:t>
            </a:r>
          </a:p>
        </p:txBody>
      </p:sp>
    </p:spTree>
    <p:extLst>
      <p:ext uri="{BB962C8B-B14F-4D97-AF65-F5344CB8AC3E}">
        <p14:creationId xmlns:p14="http://schemas.microsoft.com/office/powerpoint/2010/main" val="569089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deploying the ensemble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1ACBCA-92D6-DE52-987D-7556FBAFD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97" y="1727274"/>
            <a:ext cx="12065703" cy="7066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A7A59C-AD8A-02B4-4908-D8F2BC737394}"/>
              </a:ext>
            </a:extLst>
          </p:cNvPr>
          <p:cNvSpPr txBox="1"/>
          <p:nvPr/>
        </p:nvSpPr>
        <p:spPr>
          <a:xfrm>
            <a:off x="3213846" y="1414708"/>
            <a:ext cx="728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Edit template run directory. Settings will be repeated across the ensemble.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0EF0A8-8B39-AB9A-D232-CE642D00B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706" y="5706472"/>
            <a:ext cx="10383455" cy="5661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21101D-12C0-8AC5-F430-DD988E836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153" y="2664233"/>
            <a:ext cx="8964706" cy="2779059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91169DD0-0240-DAC1-BAFC-0E16FE132FF6}"/>
              </a:ext>
            </a:extLst>
          </p:cNvPr>
          <p:cNvSpPr/>
          <p:nvPr/>
        </p:nvSpPr>
        <p:spPr>
          <a:xfrm>
            <a:off x="10168218" y="3200400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B58795D-A59F-B5F0-F4E1-EB345788035B}"/>
              </a:ext>
            </a:extLst>
          </p:cNvPr>
          <p:cNvSpPr/>
          <p:nvPr/>
        </p:nvSpPr>
        <p:spPr>
          <a:xfrm>
            <a:off x="10168218" y="3985670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6B2B06-88C5-7BEE-0466-A9D69F0624BA}"/>
              </a:ext>
            </a:extLst>
          </p:cNvPr>
          <p:cNvSpPr/>
          <p:nvPr/>
        </p:nvSpPr>
        <p:spPr>
          <a:xfrm>
            <a:off x="10168218" y="4350238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53C952-2263-58DB-C059-E8967135B53C}"/>
              </a:ext>
            </a:extLst>
          </p:cNvPr>
          <p:cNvSpPr/>
          <p:nvPr/>
        </p:nvSpPr>
        <p:spPr>
          <a:xfrm>
            <a:off x="10168218" y="4724148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307D240-823E-0245-F0F7-BC05311D0616}"/>
              </a:ext>
            </a:extLst>
          </p:cNvPr>
          <p:cNvSpPr/>
          <p:nvPr/>
        </p:nvSpPr>
        <p:spPr>
          <a:xfrm>
            <a:off x="10168218" y="5079960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0430587-BF3C-BE65-C7DC-F8D1F4690C52}"/>
              </a:ext>
            </a:extLst>
          </p:cNvPr>
          <p:cNvSpPr/>
          <p:nvPr/>
        </p:nvSpPr>
        <p:spPr>
          <a:xfrm>
            <a:off x="1725706" y="5666678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02C2A7-831F-EFAB-308E-9DB09EDA832F}"/>
              </a:ext>
            </a:extLst>
          </p:cNvPr>
          <p:cNvSpPr txBox="1"/>
          <p:nvPr/>
        </p:nvSpPr>
        <p:spPr>
          <a:xfrm>
            <a:off x="20843" y="3553593"/>
            <a:ext cx="2480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CHEEREIO automatically edits </a:t>
            </a:r>
            <a:r>
              <a:rPr lang="en-US" dirty="0" err="1"/>
              <a:t>HEMCO_Config</a:t>
            </a:r>
            <a:r>
              <a:rPr lang="en-US" dirty="0"/>
              <a:t> to link emissions to LETKF scale factors</a:t>
            </a:r>
          </a:p>
        </p:txBody>
      </p:sp>
    </p:spTree>
    <p:extLst>
      <p:ext uri="{BB962C8B-B14F-4D97-AF65-F5344CB8AC3E}">
        <p14:creationId xmlns:p14="http://schemas.microsoft.com/office/powerpoint/2010/main" val="294532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 to ensemble data assimilation and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Installing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  <a:r>
              <a:rPr lang="en-US" dirty="0">
                <a:solidFill>
                  <a:schemeClr val="bg2"/>
                </a:solidFill>
              </a:rPr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Running and debugging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Postprocessing and data analysis tools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6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deploying the ensemble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119A6-D1BF-602E-D4DA-14ABCF3EBAD0}"/>
              </a:ext>
            </a:extLst>
          </p:cNvPr>
          <p:cNvSpPr txBox="1"/>
          <p:nvPr/>
        </p:nvSpPr>
        <p:spPr>
          <a:xfrm>
            <a:off x="166038" y="1448642"/>
            <a:ext cx="23756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Return to </a:t>
            </a:r>
            <a:r>
              <a:rPr lang="en-US" dirty="0" err="1"/>
              <a:t>setup_ensemble.sh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setup_ensemble.sh</a:t>
            </a:r>
            <a:r>
              <a:rPr lang="en-US" dirty="0"/>
              <a:t> turn off Template Run directory creation and turn on compilation and setup ensemble runs. </a:t>
            </a:r>
          </a:p>
          <a:p>
            <a:endParaRPr lang="en-US" dirty="0"/>
          </a:p>
          <a:p>
            <a:r>
              <a:rPr lang="en-US" dirty="0"/>
              <a:t>Execute. We are now ready to run the ensemble!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B8437D-E9E4-D219-4A2B-82CC925CB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686" y="1279722"/>
            <a:ext cx="9425078" cy="2698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5F501-F0B2-5209-F416-7DAC6EF18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02" r="1388" b="5127"/>
          <a:stretch>
            <a:fillRect/>
          </a:stretch>
        </p:blipFill>
        <p:spPr>
          <a:xfrm>
            <a:off x="3117199" y="4391215"/>
            <a:ext cx="12282555" cy="155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33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Introduction to ensemble data assimilation and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Installing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  <a:r>
              <a:rPr lang="en-US" dirty="0">
                <a:solidFill>
                  <a:schemeClr val="bg2"/>
                </a:solidFill>
              </a:rPr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Running and debugging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Postprocessing and data analysis tools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39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6555-7F1F-9172-FC2B-D9A352BA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new observation operators easily with Python-based inheritance</a:t>
            </a:r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E4912045-BD66-66E0-8490-491DD03715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46791" y="3109951"/>
            <a:ext cx="914400" cy="914400"/>
          </a:xfrm>
          <a:prstGeom prst="rect">
            <a:avLst/>
          </a:prstGeom>
        </p:spPr>
      </p:pic>
      <p:pic>
        <p:nvPicPr>
          <p:cNvPr id="10" name="Graphic 9" descr="Gears with solid fill">
            <a:extLst>
              <a:ext uri="{FF2B5EF4-FFF2-40B4-BE49-F238E27FC236}">
                <a16:creationId xmlns:a16="http://schemas.microsoft.com/office/drawing/2014/main" id="{1F93F8CE-F7D3-3C72-76ED-B1B2F0A56D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46791" y="4088821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21FDDB-E839-C631-A9D7-719E72FCD904}"/>
              </a:ext>
            </a:extLst>
          </p:cNvPr>
          <p:cNvSpPr txBox="1"/>
          <p:nvPr/>
        </p:nvSpPr>
        <p:spPr>
          <a:xfrm>
            <a:off x="993647" y="2244537"/>
            <a:ext cx="372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is assembled from interchangeable blocks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30336-8A5C-9143-612F-F0B02A6880A4}"/>
              </a:ext>
            </a:extLst>
          </p:cNvPr>
          <p:cNvSpPr txBox="1"/>
          <p:nvPr/>
        </p:nvSpPr>
        <p:spPr>
          <a:xfrm>
            <a:off x="3000548" y="3654587"/>
            <a:ext cx="233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 operators go here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C9E318-24BB-F3CC-0DF9-031B5B30A27E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332591" y="3977753"/>
            <a:ext cx="667957" cy="46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A3E5611-48C7-58AD-A95D-D78A1AFEC561}"/>
              </a:ext>
            </a:extLst>
          </p:cNvPr>
          <p:cNvSpPr txBox="1"/>
          <p:nvPr/>
        </p:nvSpPr>
        <p:spPr>
          <a:xfrm>
            <a:off x="6837542" y="2122714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provides a template for observation operators…</a:t>
            </a:r>
          </a:p>
        </p:txBody>
      </p:sp>
      <p:pic>
        <p:nvPicPr>
          <p:cNvPr id="26" name="Graphic 25" descr="Single gear outline">
            <a:extLst>
              <a:ext uri="{FF2B5EF4-FFF2-40B4-BE49-F238E27FC236}">
                <a16:creationId xmlns:a16="http://schemas.microsoft.com/office/drawing/2014/main" id="{BF8899E9-48F8-7325-5FDC-523905B0BE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7848" y="2953711"/>
            <a:ext cx="646331" cy="64633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5B0D78-7D65-E357-8C28-39EEBDD0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6555-7F1F-9172-FC2B-D9A352BA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new observation operators easily with Python-based inheritance</a:t>
            </a:r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E4912045-BD66-66E0-8490-491DD03715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46791" y="3109951"/>
            <a:ext cx="914400" cy="914400"/>
          </a:xfrm>
          <a:prstGeom prst="rect">
            <a:avLst/>
          </a:prstGeom>
        </p:spPr>
      </p:pic>
      <p:pic>
        <p:nvPicPr>
          <p:cNvPr id="10" name="Graphic 9" descr="Gears with solid fill">
            <a:extLst>
              <a:ext uri="{FF2B5EF4-FFF2-40B4-BE49-F238E27FC236}">
                <a16:creationId xmlns:a16="http://schemas.microsoft.com/office/drawing/2014/main" id="{1F93F8CE-F7D3-3C72-76ED-B1B2F0A56D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46791" y="4088821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21FDDB-E839-C631-A9D7-719E72FCD904}"/>
              </a:ext>
            </a:extLst>
          </p:cNvPr>
          <p:cNvSpPr txBox="1"/>
          <p:nvPr/>
        </p:nvSpPr>
        <p:spPr>
          <a:xfrm>
            <a:off x="993647" y="2244537"/>
            <a:ext cx="372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is assembled from interchangeable blocks</a:t>
            </a:r>
          </a:p>
        </p:txBody>
      </p:sp>
      <p:pic>
        <p:nvPicPr>
          <p:cNvPr id="20" name="Graphic 19" descr="Single gear outline">
            <a:extLst>
              <a:ext uri="{FF2B5EF4-FFF2-40B4-BE49-F238E27FC236}">
                <a16:creationId xmlns:a16="http://schemas.microsoft.com/office/drawing/2014/main" id="{2A5696E2-7823-FAEB-F492-6C3EDAC057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1971" y="3874749"/>
            <a:ext cx="646331" cy="6463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3E5611-48C7-58AD-A95D-D78A1AFEC561}"/>
              </a:ext>
            </a:extLst>
          </p:cNvPr>
          <p:cNvSpPr txBox="1"/>
          <p:nvPr/>
        </p:nvSpPr>
        <p:spPr>
          <a:xfrm>
            <a:off x="6837542" y="2122714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provides a template for observation operators…</a:t>
            </a:r>
          </a:p>
        </p:txBody>
      </p:sp>
      <p:pic>
        <p:nvPicPr>
          <p:cNvPr id="26" name="Graphic 25" descr="Single gear outline">
            <a:extLst>
              <a:ext uri="{FF2B5EF4-FFF2-40B4-BE49-F238E27FC236}">
                <a16:creationId xmlns:a16="http://schemas.microsoft.com/office/drawing/2014/main" id="{BF8899E9-48F8-7325-5FDC-523905B0BE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67848" y="2953711"/>
            <a:ext cx="646331" cy="6463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09AF3C-D506-6D12-D3D5-2611982A643D}"/>
              </a:ext>
            </a:extLst>
          </p:cNvPr>
          <p:cNvSpPr txBox="1"/>
          <p:nvPr/>
        </p:nvSpPr>
        <p:spPr>
          <a:xfrm>
            <a:off x="6908742" y="496395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…that then automatically plug in to the CHEEREIO workflow</a:t>
            </a:r>
          </a:p>
        </p:txBody>
      </p:sp>
      <p:pic>
        <p:nvPicPr>
          <p:cNvPr id="28" name="Graphic 27" descr="Single gear outline">
            <a:extLst>
              <a:ext uri="{FF2B5EF4-FFF2-40B4-BE49-F238E27FC236}">
                <a16:creationId xmlns:a16="http://schemas.microsoft.com/office/drawing/2014/main" id="{6248E263-40BC-2699-E5E7-28DA6C0902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6305" y="3874750"/>
            <a:ext cx="646331" cy="646331"/>
          </a:xfrm>
          <a:prstGeom prst="rect">
            <a:avLst/>
          </a:prstGeom>
        </p:spPr>
      </p:pic>
      <p:pic>
        <p:nvPicPr>
          <p:cNvPr id="29" name="Graphic 28" descr="Single gear outline">
            <a:extLst>
              <a:ext uri="{FF2B5EF4-FFF2-40B4-BE49-F238E27FC236}">
                <a16:creationId xmlns:a16="http://schemas.microsoft.com/office/drawing/2014/main" id="{60436DDF-1CDB-B2E8-A65B-1A6169F18B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4555" y="3852589"/>
            <a:ext cx="646331" cy="646331"/>
          </a:xfrm>
          <a:prstGeom prst="rect">
            <a:avLst/>
          </a:prstGeom>
        </p:spPr>
      </p:pic>
      <p:pic>
        <p:nvPicPr>
          <p:cNvPr id="30" name="Graphic 29" descr="Single gear outline">
            <a:extLst>
              <a:ext uri="{FF2B5EF4-FFF2-40B4-BE49-F238E27FC236}">
                <a16:creationId xmlns:a16="http://schemas.microsoft.com/office/drawing/2014/main" id="{D41554AD-ADFB-7529-4ACE-68D645B7FF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5911" y="3852588"/>
            <a:ext cx="646331" cy="6463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AC8FC5-E8D1-BC13-9779-A10B9E47CC24}"/>
              </a:ext>
            </a:extLst>
          </p:cNvPr>
          <p:cNvSpPr txBox="1"/>
          <p:nvPr/>
        </p:nvSpPr>
        <p:spPr>
          <a:xfrm>
            <a:off x="6647732" y="4381936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C6863D-69AD-1F2E-B120-21B0D2EBCF69}"/>
              </a:ext>
            </a:extLst>
          </p:cNvPr>
          <p:cNvSpPr txBox="1"/>
          <p:nvPr/>
        </p:nvSpPr>
        <p:spPr>
          <a:xfrm>
            <a:off x="7430602" y="4381936"/>
            <a:ext cx="109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TROPOMI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F52A3E-196D-CBF9-FC9E-C07A19757111}"/>
              </a:ext>
            </a:extLst>
          </p:cNvPr>
          <p:cNvSpPr txBox="1"/>
          <p:nvPr/>
        </p:nvSpPr>
        <p:spPr>
          <a:xfrm>
            <a:off x="8532289" y="438300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6EBD99-8F01-2A7E-7A3B-28C4A00B8BA6}"/>
              </a:ext>
            </a:extLst>
          </p:cNvPr>
          <p:cNvSpPr txBox="1"/>
          <p:nvPr/>
        </p:nvSpPr>
        <p:spPr>
          <a:xfrm>
            <a:off x="9407929" y="4367753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</a:t>
            </a:r>
          </a:p>
        </p:txBody>
      </p:sp>
      <p:pic>
        <p:nvPicPr>
          <p:cNvPr id="35" name="Graphic 34" descr="Single gear outline">
            <a:extLst>
              <a:ext uri="{FF2B5EF4-FFF2-40B4-BE49-F238E27FC236}">
                <a16:creationId xmlns:a16="http://schemas.microsoft.com/office/drawing/2014/main" id="{5585E750-DA54-F5A1-6FD2-7E7AAFD19B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66618" y="3875317"/>
            <a:ext cx="646331" cy="64633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49B0FCF-1598-C8A2-37A9-95226F3943B7}"/>
              </a:ext>
            </a:extLst>
          </p:cNvPr>
          <p:cNvSpPr txBox="1"/>
          <p:nvPr/>
        </p:nvSpPr>
        <p:spPr>
          <a:xfrm>
            <a:off x="10283748" y="4355039"/>
            <a:ext cx="157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your own!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07ACBE-8874-89E8-D211-B5674D7A2282}"/>
              </a:ext>
            </a:extLst>
          </p:cNvPr>
          <p:cNvCxnSpPr>
            <a:stCxn id="26" idx="1"/>
            <a:endCxn id="20" idx="0"/>
          </p:cNvCxnSpPr>
          <p:nvPr/>
        </p:nvCxnSpPr>
        <p:spPr>
          <a:xfrm flipH="1">
            <a:off x="6935137" y="3276877"/>
            <a:ext cx="1632711" cy="5978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3200D3-141F-40CF-198D-FE415DF4DD13}"/>
              </a:ext>
            </a:extLst>
          </p:cNvPr>
          <p:cNvCxnSpPr>
            <a:cxnSpLocks/>
            <a:stCxn id="26" idx="1"/>
            <a:endCxn id="28" idx="0"/>
          </p:cNvCxnSpPr>
          <p:nvPr/>
        </p:nvCxnSpPr>
        <p:spPr>
          <a:xfrm flipH="1">
            <a:off x="7979471" y="3276877"/>
            <a:ext cx="588377" cy="5978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01B7C4-B008-B81B-BA6D-F9F8DECF7028}"/>
              </a:ext>
            </a:extLst>
          </p:cNvPr>
          <p:cNvCxnSpPr>
            <a:cxnSpLocks/>
            <a:stCxn id="26" idx="2"/>
            <a:endCxn id="29" idx="0"/>
          </p:cNvCxnSpPr>
          <p:nvPr/>
        </p:nvCxnSpPr>
        <p:spPr>
          <a:xfrm flipH="1">
            <a:off x="8887721" y="3600042"/>
            <a:ext cx="3293" cy="2525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7B4600-9111-1A91-2B3A-1FDD77D6D63C}"/>
              </a:ext>
            </a:extLst>
          </p:cNvPr>
          <p:cNvCxnSpPr>
            <a:cxnSpLocks/>
            <a:stCxn id="26" idx="3"/>
            <a:endCxn id="30" idx="0"/>
          </p:cNvCxnSpPr>
          <p:nvPr/>
        </p:nvCxnSpPr>
        <p:spPr>
          <a:xfrm>
            <a:off x="9214179" y="3276877"/>
            <a:ext cx="634898" cy="5757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C22A6E-3FBE-1682-1270-89F6D1E9EAAE}"/>
              </a:ext>
            </a:extLst>
          </p:cNvPr>
          <p:cNvCxnSpPr>
            <a:cxnSpLocks/>
            <a:stCxn id="26" idx="3"/>
            <a:endCxn id="35" idx="0"/>
          </p:cNvCxnSpPr>
          <p:nvPr/>
        </p:nvCxnSpPr>
        <p:spPr>
          <a:xfrm>
            <a:off x="9214179" y="3276877"/>
            <a:ext cx="1775605" cy="598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Single gear outline">
            <a:extLst>
              <a:ext uri="{FF2B5EF4-FFF2-40B4-BE49-F238E27FC236}">
                <a16:creationId xmlns:a16="http://schemas.microsoft.com/office/drawing/2014/main" id="{6CB66C88-ECB5-BDA9-5E83-291012DA4F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2372" y="3629383"/>
            <a:ext cx="646331" cy="646331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F3C4118-A879-CB96-3267-5366C27AA097}"/>
              </a:ext>
            </a:extLst>
          </p:cNvPr>
          <p:cNvCxnSpPr>
            <a:stCxn id="20" idx="1"/>
            <a:endCxn id="39" idx="3"/>
          </p:cNvCxnSpPr>
          <p:nvPr/>
        </p:nvCxnSpPr>
        <p:spPr>
          <a:xfrm flipH="1" flipV="1">
            <a:off x="2718703" y="3952549"/>
            <a:ext cx="3893268" cy="245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8BC9932-2EA3-C8D4-B3D6-0A2220FF15A8}"/>
              </a:ext>
            </a:extLst>
          </p:cNvPr>
          <p:cNvSpPr txBox="1"/>
          <p:nvPr/>
        </p:nvSpPr>
        <p:spPr>
          <a:xfrm>
            <a:off x="1153755" y="5178447"/>
            <a:ext cx="3129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GEMS inversion ready to go!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2D6A78-F14F-1A21-C8C0-89711E9E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14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C8D4-775D-1C18-C1E3-D03FA4FC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20" y="-197665"/>
            <a:ext cx="10515600" cy="1325563"/>
          </a:xfrm>
        </p:spPr>
        <p:txBody>
          <a:bodyPr/>
          <a:lstStyle/>
          <a:p>
            <a:r>
              <a:rPr lang="en-US" dirty="0"/>
              <a:t>Anatomy of a CHEEREIO observation operator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353BC-E079-990B-B54C-B636BE26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211B8-5B34-01A8-D2EE-3213F653A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460" y="969723"/>
            <a:ext cx="9319540" cy="5111054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8813BD9-1DCA-C58F-9D9C-9942B756F6E2}"/>
              </a:ext>
            </a:extLst>
          </p:cNvPr>
          <p:cNvSpPr/>
          <p:nvPr/>
        </p:nvSpPr>
        <p:spPr>
          <a:xfrm>
            <a:off x="2254685" y="951978"/>
            <a:ext cx="701457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95CAB-933D-5453-C1DB-BECFEA10A0B7}"/>
              </a:ext>
            </a:extLst>
          </p:cNvPr>
          <p:cNvSpPr txBox="1"/>
          <p:nvPr/>
        </p:nvSpPr>
        <p:spPr>
          <a:xfrm>
            <a:off x="30271" y="815276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Python </a:t>
            </a:r>
            <a:r>
              <a:rPr lang="en-US" b="1" dirty="0"/>
              <a:t>class</a:t>
            </a:r>
            <a:r>
              <a:rPr lang="en-US" dirty="0"/>
              <a:t> which </a:t>
            </a:r>
            <a:r>
              <a:rPr lang="en-US" b="1" dirty="0"/>
              <a:t>inherits </a:t>
            </a:r>
            <a:r>
              <a:rPr lang="en-US" dirty="0"/>
              <a:t>the CHEEREIO Observation Translator parent class — templating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E899672-E8FB-421A-334B-08DF31EF1584}"/>
              </a:ext>
            </a:extLst>
          </p:cNvPr>
          <p:cNvSpPr/>
          <p:nvPr/>
        </p:nvSpPr>
        <p:spPr>
          <a:xfrm>
            <a:off x="2265992" y="2195660"/>
            <a:ext cx="701457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688814-818C-68A9-857F-D7CA41ED904A}"/>
              </a:ext>
            </a:extLst>
          </p:cNvPr>
          <p:cNvSpPr txBox="1"/>
          <p:nvPr/>
        </p:nvSpPr>
        <p:spPr>
          <a:xfrm>
            <a:off x="41578" y="2058958"/>
            <a:ext cx="2125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(Optional) Utility method that links observer dates to files — speeds up CHEEREIO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562422E-D5AE-8AF3-2950-FDF2211FB5DA}"/>
              </a:ext>
            </a:extLst>
          </p:cNvPr>
          <p:cNvSpPr/>
          <p:nvPr/>
        </p:nvSpPr>
        <p:spPr>
          <a:xfrm>
            <a:off x="2254685" y="4361662"/>
            <a:ext cx="701457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9C94F5-F1A1-C636-D29F-1D5D83D070E8}"/>
              </a:ext>
            </a:extLst>
          </p:cNvPr>
          <p:cNvSpPr txBox="1"/>
          <p:nvPr/>
        </p:nvSpPr>
        <p:spPr>
          <a:xfrm>
            <a:off x="30271" y="4224960"/>
            <a:ext cx="2374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(Optional) </a:t>
            </a:r>
            <a:r>
              <a:rPr lang="en-US" dirty="0" err="1"/>
              <a:t>Obspack</a:t>
            </a:r>
            <a:r>
              <a:rPr lang="en-US" dirty="0"/>
              <a:t>-specific method which finds files with observations between two dates</a:t>
            </a:r>
          </a:p>
        </p:txBody>
      </p:sp>
    </p:spTree>
    <p:extLst>
      <p:ext uri="{BB962C8B-B14F-4D97-AF65-F5344CB8AC3E}">
        <p14:creationId xmlns:p14="http://schemas.microsoft.com/office/powerpoint/2010/main" val="321814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0D3EE-A531-8AE1-D3C7-D6A1B467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06141-69D0-D2B7-FBB3-368E8568151F}"/>
              </a:ext>
            </a:extLst>
          </p:cNvPr>
          <p:cNvSpPr txBox="1">
            <a:spLocks/>
          </p:cNvSpPr>
          <p:nvPr/>
        </p:nvSpPr>
        <p:spPr>
          <a:xfrm>
            <a:off x="174320" y="-1976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Anatomy of a CHEEREIO observation operator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7DBAC5-A05D-56CF-488B-873471334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0" b="-1"/>
          <a:stretch/>
        </p:blipFill>
        <p:spPr>
          <a:xfrm>
            <a:off x="2840647" y="939452"/>
            <a:ext cx="9351353" cy="523588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0E7317E8-8348-0E6B-A779-533F87B650AE}"/>
              </a:ext>
            </a:extLst>
          </p:cNvPr>
          <p:cNvSpPr/>
          <p:nvPr/>
        </p:nvSpPr>
        <p:spPr>
          <a:xfrm>
            <a:off x="2254685" y="951978"/>
            <a:ext cx="701457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0C19F0-A1BA-14CA-5F8E-B6C390CFF33D}"/>
              </a:ext>
            </a:extLst>
          </p:cNvPr>
          <p:cNvSpPr txBox="1"/>
          <p:nvPr/>
        </p:nvSpPr>
        <p:spPr>
          <a:xfrm>
            <a:off x="30271" y="815276"/>
            <a:ext cx="2412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 which loads observation data and saves to a standardized dictionary.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3692D7-E986-D761-8767-841856FC5498}"/>
              </a:ext>
            </a:extLst>
          </p:cNvPr>
          <p:cNvSpPr txBox="1"/>
          <p:nvPr/>
        </p:nvSpPr>
        <p:spPr>
          <a:xfrm>
            <a:off x="-15391" y="4281034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CHEEREIO requires 1D arrays for observer value, longitude, latitude, and </a:t>
            </a:r>
            <a:r>
              <a:rPr lang="en-US" dirty="0" err="1"/>
              <a:t>utctime</a:t>
            </a:r>
            <a:r>
              <a:rPr lang="en-US" dirty="0"/>
              <a:t>. All other fields are optional.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F0C89A-CCA2-6172-AD71-D3EFCDFAF420}"/>
              </a:ext>
            </a:extLst>
          </p:cNvPr>
          <p:cNvSpPr txBox="1"/>
          <p:nvPr/>
        </p:nvSpPr>
        <p:spPr>
          <a:xfrm rot="19568630">
            <a:off x="6935494" y="4053783"/>
            <a:ext cx="5743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MANDATORY FUNCTION 1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2B8E76F-D630-993E-5778-437AA67C48D7}"/>
              </a:ext>
            </a:extLst>
          </p:cNvPr>
          <p:cNvSpPr/>
          <p:nvPr/>
        </p:nvSpPr>
        <p:spPr>
          <a:xfrm>
            <a:off x="2475703" y="4459822"/>
            <a:ext cx="1288368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154E6B5-6827-C11E-22C9-A7C9391751E8}"/>
              </a:ext>
            </a:extLst>
          </p:cNvPr>
          <p:cNvSpPr/>
          <p:nvPr/>
        </p:nvSpPr>
        <p:spPr>
          <a:xfrm rot="18921237">
            <a:off x="2022729" y="1955891"/>
            <a:ext cx="1410161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7A2E31-AEAA-0AE9-41DC-C98741C9553E}"/>
              </a:ext>
            </a:extLst>
          </p:cNvPr>
          <p:cNvSpPr txBox="1"/>
          <p:nvPr/>
        </p:nvSpPr>
        <p:spPr>
          <a:xfrm>
            <a:off x="30271" y="2370252"/>
            <a:ext cx="2412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Requires species key (references observed species in </a:t>
            </a:r>
            <a:r>
              <a:rPr lang="en-US" dirty="0" err="1"/>
              <a:t>ens_config</a:t>
            </a:r>
            <a:r>
              <a:rPr lang="en-US" dirty="0"/>
              <a:t>) and time period.</a:t>
            </a:r>
          </a:p>
        </p:txBody>
      </p:sp>
    </p:spTree>
    <p:extLst>
      <p:ext uri="{BB962C8B-B14F-4D97-AF65-F5344CB8AC3E}">
        <p14:creationId xmlns:p14="http://schemas.microsoft.com/office/powerpoint/2010/main" val="46454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 animBg="1"/>
      <p:bldP spid="15" grpId="0" animBg="1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9500E-203E-33B7-A192-E435E989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5E7547-F79F-09AA-0F20-9BE02F0E47F4}"/>
              </a:ext>
            </a:extLst>
          </p:cNvPr>
          <p:cNvSpPr txBox="1">
            <a:spLocks/>
          </p:cNvSpPr>
          <p:nvPr/>
        </p:nvSpPr>
        <p:spPr>
          <a:xfrm>
            <a:off x="174320" y="-1976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Anatomy of a CHEEREIO observation operator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BADFBD-6614-099C-4E51-348C46775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6"/>
          <a:stretch/>
        </p:blipFill>
        <p:spPr>
          <a:xfrm>
            <a:off x="739984" y="1602568"/>
            <a:ext cx="10490934" cy="36528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9869F-64FF-5514-8B52-F1C4C3D29E4E}"/>
              </a:ext>
            </a:extLst>
          </p:cNvPr>
          <p:cNvSpPr txBox="1"/>
          <p:nvPr/>
        </p:nvSpPr>
        <p:spPr>
          <a:xfrm>
            <a:off x="5483550" y="4610455"/>
            <a:ext cx="5743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MANDATORY FUNCTION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CCF26-BA35-35B5-0F44-097D505347D9}"/>
              </a:ext>
            </a:extLst>
          </p:cNvPr>
          <p:cNvSpPr txBox="1"/>
          <p:nvPr/>
        </p:nvSpPr>
        <p:spPr>
          <a:xfrm>
            <a:off x="2186258" y="1096155"/>
            <a:ext cx="759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observation operator which compares GEOS-Chem and observations.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EF4B11-0334-D97B-412C-4A5D58242050}"/>
              </a:ext>
            </a:extLst>
          </p:cNvPr>
          <p:cNvSpPr txBox="1"/>
          <p:nvPr/>
        </p:nvSpPr>
        <p:spPr>
          <a:xfrm>
            <a:off x="1658918" y="5381250"/>
            <a:ext cx="927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is returned in </a:t>
            </a:r>
            <a:r>
              <a:rPr lang="en-US" b="1" dirty="0" err="1"/>
              <a:t>ObsData</a:t>
            </a:r>
            <a:r>
              <a:rPr lang="en-US" dirty="0"/>
              <a:t> class, which is a list of 1D arrays where GEOS-Chem data are aligned</a:t>
            </a:r>
          </a:p>
        </p:txBody>
      </p:sp>
    </p:spTree>
    <p:extLst>
      <p:ext uri="{BB962C8B-B14F-4D97-AF65-F5344CB8AC3E}">
        <p14:creationId xmlns:p14="http://schemas.microsoft.com/office/powerpoint/2010/main" val="2825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Introduction to ensemble data assimilation and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Installing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  <a:r>
              <a:rPr lang="en-US" dirty="0">
                <a:solidFill>
                  <a:schemeClr val="bg2"/>
                </a:solidFill>
              </a:rPr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Running and debugging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Postprocessing and data analysis tools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61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Run time</a:t>
            </a:r>
            <a:r>
              <a:rPr lang="en-US" dirty="0"/>
              <a:t>: executing the ensemble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A550D-B7EF-E0E4-76E5-7D25BD2E9BF7}"/>
              </a:ext>
            </a:extLst>
          </p:cNvPr>
          <p:cNvSpPr txBox="1"/>
          <p:nvPr/>
        </p:nvSpPr>
        <p:spPr>
          <a:xfrm>
            <a:off x="554181" y="5541818"/>
            <a:ext cx="406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 Execute </a:t>
            </a:r>
            <a:r>
              <a:rPr lang="en-US" dirty="0" err="1"/>
              <a:t>nohup</a:t>
            </a:r>
            <a:r>
              <a:rPr lang="en-US" dirty="0"/>
              <a:t> bash </a:t>
            </a:r>
            <a:r>
              <a:rPr lang="en-US" dirty="0" err="1"/>
              <a:t>run_ensspin.sh</a:t>
            </a:r>
            <a:r>
              <a:rPr lang="en-US" dirty="0"/>
              <a:t> &amp;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73FDDA-A246-5235-0408-9504C16FDA8C}"/>
              </a:ext>
            </a:extLst>
          </p:cNvPr>
          <p:cNvSpPr txBox="1"/>
          <p:nvPr/>
        </p:nvSpPr>
        <p:spPr>
          <a:xfrm>
            <a:off x="6096000" y="5541818"/>
            <a:ext cx="595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 Once all runs complete, execute </a:t>
            </a:r>
            <a:r>
              <a:rPr lang="en-US" dirty="0" err="1"/>
              <a:t>nohup</a:t>
            </a:r>
            <a:r>
              <a:rPr lang="en-US" dirty="0"/>
              <a:t> bash </a:t>
            </a:r>
            <a:r>
              <a:rPr lang="en-US" dirty="0" err="1"/>
              <a:t>run_ens.sh</a:t>
            </a:r>
            <a:r>
              <a:rPr lang="en-US" dirty="0"/>
              <a:t> &amp;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48B25-2A92-9C59-DD51-741D69D0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83" r="46960" b="1946"/>
          <a:stretch>
            <a:fillRect/>
          </a:stretch>
        </p:blipFill>
        <p:spPr>
          <a:xfrm>
            <a:off x="464128" y="2149433"/>
            <a:ext cx="10889672" cy="961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50C44-45B8-427F-434F-B311A43F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637" t="21005"/>
          <a:stretch>
            <a:fillRect/>
          </a:stretch>
        </p:blipFill>
        <p:spPr>
          <a:xfrm>
            <a:off x="381000" y="3110690"/>
            <a:ext cx="9518801" cy="96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08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7460-CADF-6E7C-F2F3-40CBC33AC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4"/>
            <a:ext cx="3832413" cy="5991225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CHEEREIO</a:t>
            </a:r>
            <a:r>
              <a:rPr lang="en-US" dirty="0"/>
              <a:t> runtime: behind the scenes</a:t>
            </a:r>
          </a:p>
        </p:txBody>
      </p:sp>
      <p:pic>
        <p:nvPicPr>
          <p:cNvPr id="8" name="Content Placeholder 7" descr="A diagram of a work flow&#10;&#10;Description automatically generated">
            <a:extLst>
              <a:ext uri="{FF2B5EF4-FFF2-40B4-BE49-F238E27FC236}">
                <a16:creationId xmlns:a16="http://schemas.microsoft.com/office/drawing/2014/main" id="{971DFEFB-0A05-56A0-8530-9C1E142F2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2413" y="11227"/>
            <a:ext cx="8359588" cy="634512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941CD-CC80-C756-61AC-12EFC911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3371C-A3EB-2DD9-0B22-B147EE44F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63DCB-3569-8D32-4635-7142AB9D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9" y="301441"/>
            <a:ext cx="10810462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Satellite data can monitor rapidly-changing emissions</a:t>
            </a:r>
          </a:p>
        </p:txBody>
      </p:sp>
      <p:pic>
        <p:nvPicPr>
          <p:cNvPr id="7" name="Picture 6" descr="A map of the world with different weather conditions&#10;&#10;Description automatically generated">
            <a:extLst>
              <a:ext uri="{FF2B5EF4-FFF2-40B4-BE49-F238E27FC236}">
                <a16:creationId xmlns:a16="http://schemas.microsoft.com/office/drawing/2014/main" id="{CDB5D619-EF99-4410-215C-37135327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9" t="7087" r="54954" b="56684"/>
          <a:stretch/>
        </p:blipFill>
        <p:spPr>
          <a:xfrm>
            <a:off x="3516678" y="2974130"/>
            <a:ext cx="5558709" cy="4240989"/>
          </a:xfrm>
          <a:prstGeom prst="rect">
            <a:avLst/>
          </a:prstGeom>
          <a:ln w="76200">
            <a:solidFill>
              <a:schemeClr val="tx1"/>
            </a:solidFill>
          </a:ln>
          <a:scene3d>
            <a:camera prst="isometricOffAxis1Top"/>
            <a:lightRig rig="threePt" dir="t"/>
          </a:scene3d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ACCD43-1D8A-FCA9-506B-7A4764BDB75F}"/>
              </a:ext>
            </a:extLst>
          </p:cNvPr>
          <p:cNvCxnSpPr/>
          <p:nvPr/>
        </p:nvCxnSpPr>
        <p:spPr>
          <a:xfrm>
            <a:off x="2812251" y="4873168"/>
            <a:ext cx="0" cy="4429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C21426-E9B0-F3D7-B0DD-AE163876304F}"/>
              </a:ext>
            </a:extLst>
          </p:cNvPr>
          <p:cNvCxnSpPr>
            <a:cxnSpLocks/>
          </p:cNvCxnSpPr>
          <p:nvPr/>
        </p:nvCxnSpPr>
        <p:spPr>
          <a:xfrm>
            <a:off x="4711721" y="6073815"/>
            <a:ext cx="0" cy="4133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D7E269-69F9-6143-2D72-186A98856AE0}"/>
              </a:ext>
            </a:extLst>
          </p:cNvPr>
          <p:cNvCxnSpPr/>
          <p:nvPr/>
        </p:nvCxnSpPr>
        <p:spPr>
          <a:xfrm>
            <a:off x="9793702" y="5302471"/>
            <a:ext cx="0" cy="4429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4519EE-2CA9-F89E-CA17-E5890060FB5C}"/>
              </a:ext>
            </a:extLst>
          </p:cNvPr>
          <p:cNvCxnSpPr>
            <a:cxnSpLocks/>
          </p:cNvCxnSpPr>
          <p:nvPr/>
        </p:nvCxnSpPr>
        <p:spPr>
          <a:xfrm>
            <a:off x="2805640" y="5298463"/>
            <a:ext cx="1907670" cy="11886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8A0B60-432B-BCC5-5946-B4121C436229}"/>
              </a:ext>
            </a:extLst>
          </p:cNvPr>
          <p:cNvCxnSpPr>
            <a:cxnSpLocks/>
          </p:cNvCxnSpPr>
          <p:nvPr/>
        </p:nvCxnSpPr>
        <p:spPr>
          <a:xfrm flipV="1">
            <a:off x="4703521" y="5726994"/>
            <a:ext cx="5082903" cy="756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6FC696B-1CA3-45E7-0E43-4202555D878A}"/>
              </a:ext>
            </a:extLst>
          </p:cNvPr>
          <p:cNvSpPr txBox="1"/>
          <p:nvPr/>
        </p:nvSpPr>
        <p:spPr>
          <a:xfrm rot="21080007">
            <a:off x="5369662" y="5624063"/>
            <a:ext cx="3985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Bottom-up emissions estimate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C6B8F8-65B1-2A32-FDA0-092238B92B77}"/>
              </a:ext>
            </a:extLst>
          </p:cNvPr>
          <p:cNvGrpSpPr/>
          <p:nvPr/>
        </p:nvGrpSpPr>
        <p:grpSpPr>
          <a:xfrm>
            <a:off x="2345953" y="3445868"/>
            <a:ext cx="2170506" cy="1214171"/>
            <a:chOff x="433803" y="2663561"/>
            <a:chExt cx="2170506" cy="121417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2ADAC6-EF10-3698-E83B-5B29474F453C}"/>
                </a:ext>
              </a:extLst>
            </p:cNvPr>
            <p:cNvSpPr txBox="1"/>
            <p:nvPr/>
          </p:nvSpPr>
          <p:spPr>
            <a:xfrm>
              <a:off x="433803" y="2663561"/>
              <a:ext cx="217050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Simulated atmosphere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B6579F-75DF-579D-8E2E-5BCDBCAD145B}"/>
                </a:ext>
              </a:extLst>
            </p:cNvPr>
            <p:cNvSpPr/>
            <p:nvPr/>
          </p:nvSpPr>
          <p:spPr>
            <a:xfrm>
              <a:off x="1407559" y="3398656"/>
              <a:ext cx="182168" cy="4790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23E9D6-3BB6-C7C1-0702-C30E793ED8D9}"/>
              </a:ext>
            </a:extLst>
          </p:cNvPr>
          <p:cNvGrpSpPr/>
          <p:nvPr/>
        </p:nvGrpSpPr>
        <p:grpSpPr>
          <a:xfrm>
            <a:off x="7647335" y="2387994"/>
            <a:ext cx="2661039" cy="2606369"/>
            <a:chOff x="2744677" y="1648647"/>
            <a:chExt cx="2661039" cy="2606369"/>
          </a:xfrm>
        </p:grpSpPr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DAF5A039-45DD-2939-1F72-A87DAE41F036}"/>
                </a:ext>
              </a:extLst>
            </p:cNvPr>
            <p:cNvSpPr/>
            <p:nvPr/>
          </p:nvSpPr>
          <p:spPr>
            <a:xfrm>
              <a:off x="3814399" y="2039773"/>
              <a:ext cx="283681" cy="617889"/>
            </a:xfrm>
            <a:prstGeom prst="triangle">
              <a:avLst/>
            </a:prstGeom>
            <a:solidFill>
              <a:srgbClr val="FCBE0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Graphic 19" descr="Satellite with solid fill">
              <a:extLst>
                <a:ext uri="{FF2B5EF4-FFF2-40B4-BE49-F238E27FC236}">
                  <a16:creationId xmlns:a16="http://schemas.microsoft.com/office/drawing/2014/main" id="{EEEE7849-15DB-DC61-8715-23D9C27BCB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43427" y="1648647"/>
              <a:ext cx="914400" cy="914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F6246B-AEA8-0516-6348-0EA0DF07AE7C}"/>
                </a:ext>
              </a:extLst>
            </p:cNvPr>
            <p:cNvSpPr txBox="1"/>
            <p:nvPr/>
          </p:nvSpPr>
          <p:spPr>
            <a:xfrm>
              <a:off x="2744677" y="2666629"/>
              <a:ext cx="26610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Real satellite observations</a:t>
              </a:r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id="{ECC4E347-9D14-2F41-A9DE-10EDEF34AFAC}"/>
                </a:ext>
              </a:extLst>
            </p:cNvPr>
            <p:cNvSpPr/>
            <p:nvPr/>
          </p:nvSpPr>
          <p:spPr>
            <a:xfrm>
              <a:off x="3708510" y="3382831"/>
              <a:ext cx="501707" cy="872185"/>
            </a:xfrm>
            <a:prstGeom prst="trapezoid">
              <a:avLst/>
            </a:prstGeom>
            <a:solidFill>
              <a:srgbClr val="FCBE0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Bent Arrow 2">
            <a:extLst>
              <a:ext uri="{FF2B5EF4-FFF2-40B4-BE49-F238E27FC236}">
                <a16:creationId xmlns:a16="http://schemas.microsoft.com/office/drawing/2014/main" id="{283CAD03-1798-CE6C-EBE4-177B2D8482A3}"/>
              </a:ext>
            </a:extLst>
          </p:cNvPr>
          <p:cNvSpPr/>
          <p:nvPr/>
        </p:nvSpPr>
        <p:spPr>
          <a:xfrm>
            <a:off x="3286092" y="2779120"/>
            <a:ext cx="1610278" cy="639539"/>
          </a:xfrm>
          <a:prstGeom prst="ben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56DCEE-E95E-12CF-481C-E3CEF5AB9253}"/>
              </a:ext>
            </a:extLst>
          </p:cNvPr>
          <p:cNvGrpSpPr/>
          <p:nvPr/>
        </p:nvGrpSpPr>
        <p:grpSpPr>
          <a:xfrm>
            <a:off x="4283649" y="2457698"/>
            <a:ext cx="2170506" cy="2586190"/>
            <a:chOff x="4083617" y="2457698"/>
            <a:chExt cx="2170506" cy="2586190"/>
          </a:xfrm>
        </p:grpSpPr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6966F23B-F52B-2B9B-97FA-314266F5723A}"/>
                </a:ext>
              </a:extLst>
            </p:cNvPr>
            <p:cNvSpPr/>
            <p:nvPr/>
          </p:nvSpPr>
          <p:spPr>
            <a:xfrm>
              <a:off x="4970780" y="2828645"/>
              <a:ext cx="283681" cy="617889"/>
            </a:xfrm>
            <a:prstGeom prst="triangl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Graphic 3" descr="Satellite with solid fill">
              <a:extLst>
                <a:ext uri="{FF2B5EF4-FFF2-40B4-BE49-F238E27FC236}">
                  <a16:creationId xmlns:a16="http://schemas.microsoft.com/office/drawing/2014/main" id="{D49BC7A6-0ABD-E14D-6F0F-6973AABA002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71091" y="2457698"/>
              <a:ext cx="914400" cy="914400"/>
            </a:xfrm>
            <a:prstGeom prst="rect">
              <a:avLst/>
            </a:prstGeom>
          </p:spPr>
        </p:pic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id="{424A5636-2DFA-2335-03B0-1122077C5E21}"/>
                </a:ext>
              </a:extLst>
            </p:cNvPr>
            <p:cNvSpPr/>
            <p:nvPr/>
          </p:nvSpPr>
          <p:spPr>
            <a:xfrm>
              <a:off x="4864891" y="4171703"/>
              <a:ext cx="501707" cy="872185"/>
            </a:xfrm>
            <a:prstGeom prst="trapezoid">
              <a:avLst/>
            </a:prstGeom>
            <a:solidFill>
              <a:srgbClr val="00FA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DDADEC-86D0-9E61-7B8B-560DDB017710}"/>
                </a:ext>
              </a:extLst>
            </p:cNvPr>
            <p:cNvSpPr txBox="1"/>
            <p:nvPr/>
          </p:nvSpPr>
          <p:spPr>
            <a:xfrm>
              <a:off x="4083617" y="3459473"/>
              <a:ext cx="217050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Virtual</a:t>
              </a:r>
            </a:p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observations</a:t>
              </a:r>
            </a:p>
          </p:txBody>
        </p:sp>
      </p:grpSp>
      <p:pic>
        <p:nvPicPr>
          <p:cNvPr id="31" name="Graphic 30" descr="Earth globe: Americas with solid fill">
            <a:extLst>
              <a:ext uri="{FF2B5EF4-FFF2-40B4-BE49-F238E27FC236}">
                <a16:creationId xmlns:a16="http://schemas.microsoft.com/office/drawing/2014/main" id="{60A8AB01-4B1A-B067-1DF2-DDE0604018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1473" y="2995791"/>
            <a:ext cx="1665958" cy="1665958"/>
          </a:xfrm>
          <a:prstGeom prst="rect">
            <a:avLst/>
          </a:prstGeom>
        </p:spPr>
      </p:pic>
      <p:pic>
        <p:nvPicPr>
          <p:cNvPr id="33" name="Graphic 32" descr="Computer with solid fill">
            <a:extLst>
              <a:ext uri="{FF2B5EF4-FFF2-40B4-BE49-F238E27FC236}">
                <a16:creationId xmlns:a16="http://schemas.microsoft.com/office/drawing/2014/main" id="{D5B9F195-165E-F141-82D9-7483EA0108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874" y="3228096"/>
            <a:ext cx="1590378" cy="159037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6BBBAF5-5D16-D75B-D56F-FEB5CBD27D5C}"/>
              </a:ext>
            </a:extLst>
          </p:cNvPr>
          <p:cNvSpPr txBox="1"/>
          <p:nvPr/>
        </p:nvSpPr>
        <p:spPr>
          <a:xfrm>
            <a:off x="9812754" y="4520302"/>
            <a:ext cx="2661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Real world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C18ECA-7BA1-1615-7058-190FB2D7FA07}"/>
              </a:ext>
            </a:extLst>
          </p:cNvPr>
          <p:cNvSpPr txBox="1"/>
          <p:nvPr/>
        </p:nvSpPr>
        <p:spPr>
          <a:xfrm>
            <a:off x="79241" y="4775887"/>
            <a:ext cx="267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“What if our emissions estimates were correct?”</a:t>
            </a:r>
          </a:p>
        </p:txBody>
      </p:sp>
      <p:sp>
        <p:nvSpPr>
          <p:cNvPr id="38" name="Not Equal 37">
            <a:extLst>
              <a:ext uri="{FF2B5EF4-FFF2-40B4-BE49-F238E27FC236}">
                <a16:creationId xmlns:a16="http://schemas.microsoft.com/office/drawing/2014/main" id="{15051CD2-BFF2-6B08-56A0-7E3A0757B6AA}"/>
              </a:ext>
            </a:extLst>
          </p:cNvPr>
          <p:cNvSpPr/>
          <p:nvPr/>
        </p:nvSpPr>
        <p:spPr>
          <a:xfrm>
            <a:off x="6383889" y="2562582"/>
            <a:ext cx="1355528" cy="866418"/>
          </a:xfrm>
          <a:prstGeom prst="mathNotEqual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D53FA-447C-E094-64EC-989A50C54520}"/>
              </a:ext>
            </a:extLst>
          </p:cNvPr>
          <p:cNvSpPr txBox="1"/>
          <p:nvPr/>
        </p:nvSpPr>
        <p:spPr>
          <a:xfrm>
            <a:off x="28561" y="6452672"/>
            <a:ext cx="2671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Pendergrass et al., 2023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84F98C7-0982-FD4F-1AE1-D94FF4E1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AE0652-9B2C-5C41-82FB-C0D6838641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34" grpId="0"/>
      <p:bldP spid="36" grpId="0"/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Run time</a:t>
            </a:r>
            <a:r>
              <a:rPr lang="en-US" dirty="0"/>
              <a:t>: checking ensemble progress, duplication, and backup restoration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C85FF-3601-66BF-E331-47FE5F38C4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005" b="-11254"/>
          <a:stretch>
            <a:fillRect/>
          </a:stretch>
        </p:blipFill>
        <p:spPr>
          <a:xfrm>
            <a:off x="195942" y="3109118"/>
            <a:ext cx="11658601" cy="711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6A5FC-A26B-3C13-2EB0-8176E004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157" b="-7852"/>
          <a:stretch>
            <a:fillRect/>
          </a:stretch>
        </p:blipFill>
        <p:spPr>
          <a:xfrm>
            <a:off x="195942" y="3722914"/>
            <a:ext cx="8411522" cy="6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25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Introduction to ensemble data assimilation and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Installing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  <a:r>
              <a:rPr lang="en-US" dirty="0">
                <a:solidFill>
                  <a:schemeClr val="bg2"/>
                </a:solidFill>
              </a:rPr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Running and debugging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Postprocessing and data analysis tools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05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1F1ED-EC9D-39E9-93E3-A283625E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ensemble snapshots and full postprocessing suite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C3F37-7EC5-5A1E-3635-C9FB0A3C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1FCCC-CACE-E7EA-3FBA-1F3CDFC2816A}"/>
              </a:ext>
            </a:extLst>
          </p:cNvPr>
          <p:cNvSpPr txBox="1"/>
          <p:nvPr/>
        </p:nvSpPr>
        <p:spPr>
          <a:xfrm>
            <a:off x="3378936" y="1801011"/>
            <a:ext cx="576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While CHEEREIO is running</a:t>
            </a:r>
          </a:p>
          <a:p>
            <a:pPr algn="ctr"/>
            <a:r>
              <a:rPr lang="en-US" dirty="0"/>
              <a:t>Get super-fast view of ensemble status with </a:t>
            </a:r>
            <a:r>
              <a:rPr lang="en-US" b="1" dirty="0" err="1">
                <a:solidFill>
                  <a:srgbClr val="FF0000"/>
                </a:solidFill>
              </a:rPr>
              <a:t>snapshot.sh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8BB5AA-B577-783E-63EE-8B71A18CE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5" y="2618923"/>
            <a:ext cx="12138155" cy="923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884B7-CAF9-5925-BB7C-D7484BBB6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17"/>
          <a:stretch/>
        </p:blipFill>
        <p:spPr>
          <a:xfrm>
            <a:off x="152400" y="3745672"/>
            <a:ext cx="7772400" cy="26106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59ACB1-EC85-F4AF-69DB-01E193690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473" y="3510483"/>
            <a:ext cx="3893127" cy="25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04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4A77-EC86-D32B-72C4-3B539415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521B0-F2F2-4E11-98BB-4D5DAB2922EA}"/>
              </a:ext>
            </a:extLst>
          </p:cNvPr>
          <p:cNvSpPr txBox="1">
            <a:spLocks/>
          </p:cNvSpPr>
          <p:nvPr/>
        </p:nvSpPr>
        <p:spPr>
          <a:xfrm>
            <a:off x="203200" y="1498744"/>
            <a:ext cx="4114800" cy="386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035929-1891-DF95-6382-2AA3E04F2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0" y="460375"/>
            <a:ext cx="7670800" cy="5880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F0C8EA-3446-D0BE-83D9-BB40A0DE9CFD}"/>
              </a:ext>
            </a:extLst>
          </p:cNvPr>
          <p:cNvSpPr txBox="1"/>
          <p:nvPr/>
        </p:nvSpPr>
        <p:spPr>
          <a:xfrm>
            <a:off x="391391" y="4888306"/>
            <a:ext cx="3190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Hemco</a:t>
            </a:r>
            <a:r>
              <a:rPr lang="en-US" b="1" dirty="0"/>
              <a:t> output </a:t>
            </a:r>
            <a:r>
              <a:rPr lang="en-US" dirty="0"/>
              <a:t>(full emissions, scale factors applied) follows same conventions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5C837B-E15E-24BC-60F1-74C98227E407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114800" cy="386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emissions scaling factors</a:t>
            </a:r>
          </a:p>
        </p:txBody>
      </p:sp>
    </p:spTree>
    <p:extLst>
      <p:ext uri="{BB962C8B-B14F-4D97-AF65-F5344CB8AC3E}">
        <p14:creationId xmlns:p14="http://schemas.microsoft.com/office/powerpoint/2010/main" val="4070177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4A77-EC86-D32B-72C4-3B539415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521B0-F2F2-4E11-98BB-4D5DAB2922EA}"/>
              </a:ext>
            </a:extLst>
          </p:cNvPr>
          <p:cNvSpPr txBox="1">
            <a:spLocks/>
          </p:cNvSpPr>
          <p:nvPr/>
        </p:nvSpPr>
        <p:spPr>
          <a:xfrm>
            <a:off x="0" y="-794184"/>
            <a:ext cx="4987636" cy="386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</a:t>
            </a:r>
            <a:r>
              <a:rPr lang="en-US" dirty="0" err="1"/>
              <a:t>bigY</a:t>
            </a:r>
            <a:r>
              <a:rPr lang="en-US" dirty="0"/>
              <a:t>, or observation operator raw output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BEFDA-09C0-EF6B-D447-67F5E348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343" y="712727"/>
            <a:ext cx="6307232" cy="614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27D08D-8244-9DDF-8F97-D8A9C94BC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922"/>
          <a:stretch/>
        </p:blipFill>
        <p:spPr>
          <a:xfrm>
            <a:off x="260424" y="3066327"/>
            <a:ext cx="11671151" cy="24801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3A3EEA-49AF-4C4F-48EE-7F9FB3C2600B}"/>
              </a:ext>
            </a:extLst>
          </p:cNvPr>
          <p:cNvSpPr txBox="1"/>
          <p:nvPr/>
        </p:nvSpPr>
        <p:spPr>
          <a:xfrm>
            <a:off x="3581400" y="2529487"/>
            <a:ext cx="632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Entries for every assimilation period</a:t>
            </a:r>
          </a:p>
        </p:txBody>
      </p:sp>
    </p:spTree>
    <p:extLst>
      <p:ext uri="{BB962C8B-B14F-4D97-AF65-F5344CB8AC3E}">
        <p14:creationId xmlns:p14="http://schemas.microsoft.com/office/powerpoint/2010/main" val="3053882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4A77-EC86-D32B-72C4-3B539415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521B0-F2F2-4E11-98BB-4D5DAB2922EA}"/>
              </a:ext>
            </a:extLst>
          </p:cNvPr>
          <p:cNvSpPr txBox="1">
            <a:spLocks/>
          </p:cNvSpPr>
          <p:nvPr/>
        </p:nvSpPr>
        <p:spPr>
          <a:xfrm>
            <a:off x="0" y="-794184"/>
            <a:ext cx="4987636" cy="386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</a:t>
            </a:r>
            <a:r>
              <a:rPr lang="en-US" dirty="0" err="1"/>
              <a:t>bigY</a:t>
            </a:r>
            <a:r>
              <a:rPr lang="en-US" dirty="0"/>
              <a:t>, or observation operator raw output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BEFDA-09C0-EF6B-D447-67F5E348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126" y="205873"/>
            <a:ext cx="6307232" cy="614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281DD0-FFDF-6E5D-ABB4-04208319C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2" b="1"/>
          <a:stretch/>
        </p:blipFill>
        <p:spPr>
          <a:xfrm>
            <a:off x="186239" y="3092771"/>
            <a:ext cx="11819522" cy="2886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E78F36-B9D1-640B-9DC9-D8DB4E2AE61F}"/>
              </a:ext>
            </a:extLst>
          </p:cNvPr>
          <p:cNvSpPr txBox="1"/>
          <p:nvPr/>
        </p:nvSpPr>
        <p:spPr>
          <a:xfrm>
            <a:off x="3433178" y="2257965"/>
            <a:ext cx="611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For every date, a table of each ensemble mapped to observations, along with geospatial data and metadata</a:t>
            </a:r>
          </a:p>
        </p:txBody>
      </p:sp>
    </p:spTree>
    <p:extLst>
      <p:ext uri="{BB962C8B-B14F-4D97-AF65-F5344CB8AC3E}">
        <p14:creationId xmlns:p14="http://schemas.microsoft.com/office/powerpoint/2010/main" val="2829999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4A77-EC86-D32B-72C4-3B539415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521B0-F2F2-4E11-98BB-4D5DAB2922EA}"/>
              </a:ext>
            </a:extLst>
          </p:cNvPr>
          <p:cNvSpPr txBox="1">
            <a:spLocks/>
          </p:cNvSpPr>
          <p:nvPr/>
        </p:nvSpPr>
        <p:spPr>
          <a:xfrm>
            <a:off x="0" y="-794184"/>
            <a:ext cx="4987636" cy="386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</a:t>
            </a:r>
            <a:r>
              <a:rPr lang="en-US" dirty="0" err="1"/>
              <a:t>bigY</a:t>
            </a:r>
            <a:r>
              <a:rPr lang="en-US" dirty="0"/>
              <a:t>, or observation operator raw output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DDD4B6-D35D-2599-74E2-8C1093B06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603"/>
          <a:stretch/>
        </p:blipFill>
        <p:spPr>
          <a:xfrm>
            <a:off x="266555" y="2215857"/>
            <a:ext cx="5163025" cy="3683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B93899-D3EF-2033-A40B-F02468523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23"/>
          <a:stretch/>
        </p:blipFill>
        <p:spPr>
          <a:xfrm>
            <a:off x="6573787" y="2194421"/>
            <a:ext cx="5618213" cy="37047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7DE7A6-22A5-05AA-D3CD-71A47F513EC3}"/>
              </a:ext>
            </a:extLst>
          </p:cNvPr>
          <p:cNvSpPr txBox="1"/>
          <p:nvPr/>
        </p:nvSpPr>
        <p:spPr>
          <a:xfrm>
            <a:off x="6096000" y="346363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60CFC-BAA6-3D2A-2EDB-3DD2AA015164}"/>
              </a:ext>
            </a:extLst>
          </p:cNvPr>
          <p:cNvSpPr txBox="1"/>
          <p:nvPr/>
        </p:nvSpPr>
        <p:spPr>
          <a:xfrm>
            <a:off x="5554297" y="635687"/>
            <a:ext cx="611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For every date, a table of each ensemble mapped to observations, along with geospatial data and metadata</a:t>
            </a:r>
          </a:p>
        </p:txBody>
      </p:sp>
    </p:spTree>
    <p:extLst>
      <p:ext uri="{BB962C8B-B14F-4D97-AF65-F5344CB8AC3E}">
        <p14:creationId xmlns:p14="http://schemas.microsoft.com/office/powerpoint/2010/main" val="3077631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4A77-EC86-D32B-72C4-3B539415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521B0-F2F2-4E11-98BB-4D5DAB2922EA}"/>
              </a:ext>
            </a:extLst>
          </p:cNvPr>
          <p:cNvSpPr txBox="1">
            <a:spLocks/>
          </p:cNvSpPr>
          <p:nvPr/>
        </p:nvSpPr>
        <p:spPr>
          <a:xfrm>
            <a:off x="179691" y="-6782"/>
            <a:ext cx="11832618" cy="1389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</a:t>
            </a:r>
            <a:r>
              <a:rPr lang="en-US" dirty="0" err="1"/>
              <a:t>bigY</a:t>
            </a:r>
            <a:r>
              <a:rPr lang="en-US" dirty="0"/>
              <a:t> gridded for plotting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D6CB37-6C2B-8939-E1A3-3AEE4D2D4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20" y="1383147"/>
            <a:ext cx="11251560" cy="787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5A523-FBFC-F1A7-F8EA-DFE333247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61961" b="-3607"/>
          <a:stretch/>
        </p:blipFill>
        <p:spPr>
          <a:xfrm>
            <a:off x="470220" y="2261320"/>
            <a:ext cx="8140380" cy="7631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A5162D-8097-B1AA-40CA-762A4CCF4D27}"/>
              </a:ext>
            </a:extLst>
          </p:cNvPr>
          <p:cNvSpPr txBox="1"/>
          <p:nvPr/>
        </p:nvSpPr>
        <p:spPr>
          <a:xfrm>
            <a:off x="3449782" y="3148380"/>
            <a:ext cx="2202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GC ensemble mean, mapped to operator, gridded (</a:t>
            </a:r>
            <a:r>
              <a:rPr lang="en-US" dirty="0" err="1"/>
              <a:t>time,lat,lon</a:t>
            </a:r>
            <a:r>
              <a:rPr lang="en-US" dirty="0"/>
              <a:t>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A57000-EF36-222B-C18C-732CB933B1F2}"/>
              </a:ext>
            </a:extLst>
          </p:cNvPr>
          <p:cNvSpPr txBox="1"/>
          <p:nvPr/>
        </p:nvSpPr>
        <p:spPr>
          <a:xfrm>
            <a:off x="5774621" y="3151135"/>
            <a:ext cx="1946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Observations, averaged to GC grid (</a:t>
            </a:r>
            <a:r>
              <a:rPr lang="en-US" dirty="0" err="1"/>
              <a:t>time,lat,lon</a:t>
            </a:r>
            <a:r>
              <a:rPr lang="en-US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B5D5CA-78DC-EA42-018E-FCAF70A92587}"/>
              </a:ext>
            </a:extLst>
          </p:cNvPr>
          <p:cNvSpPr txBox="1"/>
          <p:nvPr/>
        </p:nvSpPr>
        <p:spPr>
          <a:xfrm>
            <a:off x="8731826" y="3098813"/>
            <a:ext cx="2500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Control GC simulation, no assimilation (</a:t>
            </a:r>
            <a:r>
              <a:rPr lang="en-US" dirty="0" err="1"/>
              <a:t>time,lat,lon</a:t>
            </a:r>
            <a:r>
              <a:rPr lang="en-US" dirty="0"/>
              <a:t>)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A74B21-6CC3-6C2F-6F6D-D739DFCEC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163" t="1" r="550" b="-5338"/>
          <a:stretch/>
        </p:blipFill>
        <p:spPr>
          <a:xfrm>
            <a:off x="9095509" y="2254940"/>
            <a:ext cx="1773381" cy="7759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01A5C1-56B6-0580-2BF6-FAD5DAF40EB6}"/>
              </a:ext>
            </a:extLst>
          </p:cNvPr>
          <p:cNvSpPr txBox="1"/>
          <p:nvPr/>
        </p:nvSpPr>
        <p:spPr>
          <a:xfrm>
            <a:off x="7879565" y="2571394"/>
            <a:ext cx="194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</a:t>
            </a:r>
          </a:p>
        </p:txBody>
      </p:sp>
      <p:pic>
        <p:nvPicPr>
          <p:cNvPr id="25" name="Picture 24" descr="A comparison of different colored maps&#10;&#10;Description automatically generated with medium confidence">
            <a:extLst>
              <a:ext uri="{FF2B5EF4-FFF2-40B4-BE49-F238E27FC236}">
                <a16:creationId xmlns:a16="http://schemas.microsoft.com/office/drawing/2014/main" id="{1771DC1C-044B-1789-AD20-D0E982504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144" y="4248170"/>
            <a:ext cx="7772400" cy="1948882"/>
          </a:xfrm>
          <a:prstGeom prst="rect">
            <a:avLst/>
          </a:prstGeom>
        </p:spPr>
      </p:pic>
      <p:sp>
        <p:nvSpPr>
          <p:cNvPr id="26" name="Up Arrow 25">
            <a:extLst>
              <a:ext uri="{FF2B5EF4-FFF2-40B4-BE49-F238E27FC236}">
                <a16:creationId xmlns:a16="http://schemas.microsoft.com/office/drawing/2014/main" id="{21778E9B-450C-AC92-9C3C-356043D3E72E}"/>
              </a:ext>
            </a:extLst>
          </p:cNvPr>
          <p:cNvSpPr/>
          <p:nvPr/>
        </p:nvSpPr>
        <p:spPr>
          <a:xfrm>
            <a:off x="4862945" y="2940726"/>
            <a:ext cx="581891" cy="20765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A4729076-4FD5-AB36-0FE1-287DBD0008BA}"/>
              </a:ext>
            </a:extLst>
          </p:cNvPr>
          <p:cNvSpPr/>
          <p:nvPr/>
        </p:nvSpPr>
        <p:spPr>
          <a:xfrm>
            <a:off x="6402902" y="2959078"/>
            <a:ext cx="581891" cy="20765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13E04783-D9E3-BF28-A8FB-D72726BEBD73}"/>
              </a:ext>
            </a:extLst>
          </p:cNvPr>
          <p:cNvSpPr/>
          <p:nvPr/>
        </p:nvSpPr>
        <p:spPr>
          <a:xfrm>
            <a:off x="9611590" y="2927039"/>
            <a:ext cx="581891" cy="20765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67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FB0E5-18DA-BA3E-4446-5A324E96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hopeful promise and a dire warning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A2E15-5B4D-5F80-49BE-3B0F995F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4D887D-AB34-218A-DB1D-1C74864AC444}"/>
              </a:ext>
            </a:extLst>
          </p:cNvPr>
          <p:cNvGrpSpPr/>
          <p:nvPr/>
        </p:nvGrpSpPr>
        <p:grpSpPr>
          <a:xfrm>
            <a:off x="0" y="1902787"/>
            <a:ext cx="5501338" cy="3052425"/>
            <a:chOff x="4491942" y="2217085"/>
            <a:chExt cx="5501338" cy="3052425"/>
          </a:xfrm>
        </p:grpSpPr>
        <p:pic>
          <p:nvPicPr>
            <p:cNvPr id="6" name="Picture 5" descr="A map of the world with different weather conditions&#10;&#10;Description automatically generated">
              <a:extLst>
                <a:ext uri="{FF2B5EF4-FFF2-40B4-BE49-F238E27FC236}">
                  <a16:creationId xmlns:a16="http://schemas.microsoft.com/office/drawing/2014/main" id="{81FDAD48-3014-5399-0251-C13CD1A8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19" t="7087" r="54954" b="56684"/>
            <a:stretch/>
          </p:blipFill>
          <p:spPr>
            <a:xfrm>
              <a:off x="5209435" y="3297467"/>
              <a:ext cx="4017546" cy="1972043"/>
            </a:xfrm>
            <a:prstGeom prst="rect">
              <a:avLst/>
            </a:prstGeom>
            <a:ln w="76200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90CCF1-FD20-7FA6-6B10-276EC8B4B8E9}"/>
                </a:ext>
              </a:extLst>
            </p:cNvPr>
            <p:cNvSpPr txBox="1"/>
            <p:nvPr/>
          </p:nvSpPr>
          <p:spPr>
            <a:xfrm>
              <a:off x="4491942" y="3218790"/>
              <a:ext cx="217050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Simulate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BB9EA8-AC63-0803-A56F-A722BFA8B25D}"/>
                </a:ext>
              </a:extLst>
            </p:cNvPr>
            <p:cNvSpPr/>
            <p:nvPr/>
          </p:nvSpPr>
          <p:spPr>
            <a:xfrm>
              <a:off x="5441025" y="3650178"/>
              <a:ext cx="164141" cy="80481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DEFAD6C-A64F-E6E6-5D46-1157D388F5F7}"/>
                </a:ext>
              </a:extLst>
            </p:cNvPr>
            <p:cNvGrpSpPr/>
            <p:nvPr/>
          </p:nvGrpSpPr>
          <p:grpSpPr>
            <a:xfrm>
              <a:off x="7332241" y="2235030"/>
              <a:ext cx="2661039" cy="1966580"/>
              <a:chOff x="2603108" y="1648647"/>
              <a:chExt cx="2661039" cy="1966580"/>
            </a:xfrm>
          </p:grpSpPr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69476AA6-CC92-58AB-6AE3-DC53BCF5B120}"/>
                  </a:ext>
                </a:extLst>
              </p:cNvPr>
              <p:cNvSpPr/>
              <p:nvPr/>
            </p:nvSpPr>
            <p:spPr>
              <a:xfrm>
                <a:off x="3814399" y="2039773"/>
                <a:ext cx="283681" cy="617889"/>
              </a:xfrm>
              <a:prstGeom prst="triangle">
                <a:avLst/>
              </a:prstGeom>
              <a:solidFill>
                <a:srgbClr val="FCBE0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7" name="Graphic 16" descr="Satellite with solid fill">
                <a:extLst>
                  <a:ext uri="{FF2B5EF4-FFF2-40B4-BE49-F238E27FC236}">
                    <a16:creationId xmlns:a16="http://schemas.microsoft.com/office/drawing/2014/main" id="{954F431D-B148-FC25-0CF5-C9ED80ADE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543427" y="164864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DD1EE4-44E4-7574-4FD9-FF1C87D705DC}"/>
                  </a:ext>
                </a:extLst>
              </p:cNvPr>
              <p:cNvSpPr txBox="1"/>
              <p:nvPr/>
            </p:nvSpPr>
            <p:spPr>
              <a:xfrm>
                <a:off x="2603108" y="2680808"/>
                <a:ext cx="26610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Observe</a:t>
                </a:r>
              </a:p>
            </p:txBody>
          </p:sp>
          <p:sp>
            <p:nvSpPr>
              <p:cNvPr id="19" name="Trapezoid 18">
                <a:extLst>
                  <a:ext uri="{FF2B5EF4-FFF2-40B4-BE49-F238E27FC236}">
                    <a16:creationId xmlns:a16="http://schemas.microsoft.com/office/drawing/2014/main" id="{74444C3F-C215-F8A7-C86D-3A6C9A1101DB}"/>
                  </a:ext>
                </a:extLst>
              </p:cNvPr>
              <p:cNvSpPr/>
              <p:nvPr/>
            </p:nvSpPr>
            <p:spPr>
              <a:xfrm>
                <a:off x="3705385" y="3084480"/>
                <a:ext cx="501707" cy="530747"/>
              </a:xfrm>
              <a:prstGeom prst="trapezoid">
                <a:avLst/>
              </a:prstGeom>
              <a:solidFill>
                <a:srgbClr val="FCBE0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" name="Bent Arrow 9">
              <a:extLst>
                <a:ext uri="{FF2B5EF4-FFF2-40B4-BE49-F238E27FC236}">
                  <a16:creationId xmlns:a16="http://schemas.microsoft.com/office/drawing/2014/main" id="{214EA5FE-AD40-8A3D-FE2C-92FA3F946FE0}"/>
                </a:ext>
              </a:extLst>
            </p:cNvPr>
            <p:cNvSpPr/>
            <p:nvPr/>
          </p:nvSpPr>
          <p:spPr>
            <a:xfrm>
              <a:off x="5441025" y="2525121"/>
              <a:ext cx="552956" cy="673078"/>
            </a:xfrm>
            <a:prstGeom prst="bentArrow">
              <a:avLst>
                <a:gd name="adj1" fmla="val 25000"/>
                <a:gd name="adj2" fmla="val 27234"/>
                <a:gd name="adj3" fmla="val 25000"/>
                <a:gd name="adj4" fmla="val 4375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F22D23-7D26-549C-8C14-163068A16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58722" y="2217085"/>
              <a:ext cx="1484417" cy="1188986"/>
            </a:xfrm>
            <a:prstGeom prst="rect">
              <a:avLst/>
            </a:prstGeom>
          </p:spPr>
        </p:pic>
        <p:sp>
          <p:nvSpPr>
            <p:cNvPr id="12" name="Up Arrow 11">
              <a:extLst>
                <a:ext uri="{FF2B5EF4-FFF2-40B4-BE49-F238E27FC236}">
                  <a16:creationId xmlns:a16="http://schemas.microsoft.com/office/drawing/2014/main" id="{DFC5F007-AB57-BD96-7832-739B2C5F6D1F}"/>
                </a:ext>
              </a:extLst>
            </p:cNvPr>
            <p:cNvSpPr/>
            <p:nvPr/>
          </p:nvSpPr>
          <p:spPr>
            <a:xfrm rot="16200000">
              <a:off x="7709510" y="2467135"/>
              <a:ext cx="411515" cy="602547"/>
            </a:xfrm>
            <a:prstGeom prst="upArrow">
              <a:avLst/>
            </a:prstGeom>
            <a:solidFill>
              <a:srgbClr val="FCBE0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Up Arrow 12">
              <a:extLst>
                <a:ext uri="{FF2B5EF4-FFF2-40B4-BE49-F238E27FC236}">
                  <a16:creationId xmlns:a16="http://schemas.microsoft.com/office/drawing/2014/main" id="{331561E2-46C6-90BA-F7DC-51330687D939}"/>
                </a:ext>
              </a:extLst>
            </p:cNvPr>
            <p:cNvSpPr/>
            <p:nvPr/>
          </p:nvSpPr>
          <p:spPr>
            <a:xfrm rot="10800000">
              <a:off x="6535507" y="3898733"/>
              <a:ext cx="611935" cy="483279"/>
            </a:xfrm>
            <a:prstGeom prst="upArrow">
              <a:avLst/>
            </a:prstGeom>
            <a:gradFill flip="none" rotWithShape="1">
              <a:gsLst>
                <a:gs pos="70000">
                  <a:srgbClr val="0070C0"/>
                </a:gs>
                <a:gs pos="35000">
                  <a:srgbClr val="FCBE03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FBF2A3-6D01-ADCC-0435-C4313B4911EF}"/>
                </a:ext>
              </a:extLst>
            </p:cNvPr>
            <p:cNvSpPr/>
            <p:nvPr/>
          </p:nvSpPr>
          <p:spPr>
            <a:xfrm>
              <a:off x="6682565" y="3401897"/>
              <a:ext cx="325748" cy="221178"/>
            </a:xfrm>
            <a:prstGeom prst="rect">
              <a:avLst/>
            </a:prstGeom>
            <a:gradFill>
              <a:gsLst>
                <a:gs pos="28000">
                  <a:srgbClr val="0070C0"/>
                </a:gs>
                <a:gs pos="73000">
                  <a:srgbClr val="FCBE03"/>
                </a:gs>
              </a:gsLst>
              <a:lin ang="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71C786-C14C-9A3B-6133-5AE90522A61F}"/>
                </a:ext>
              </a:extLst>
            </p:cNvPr>
            <p:cNvSpPr txBox="1"/>
            <p:nvPr/>
          </p:nvSpPr>
          <p:spPr>
            <a:xfrm>
              <a:off x="5773235" y="3560216"/>
              <a:ext cx="217050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Optimize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2A11F8-F4E5-CADC-1F85-332180C7F883}"/>
              </a:ext>
            </a:extLst>
          </p:cNvPr>
          <p:cNvSpPr txBox="1"/>
          <p:nvPr/>
        </p:nvSpPr>
        <p:spPr>
          <a:xfrm>
            <a:off x="260564" y="4888998"/>
            <a:ext cx="5581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can get your first results very fast, from the latest GEOS-Chem or your own custom modification of the code. </a:t>
            </a:r>
            <a:r>
              <a:rPr lang="en-US" sz="2400" b="1" dirty="0"/>
              <a:t>No new Fortran.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F1B314-6978-F156-323D-8EE110BC7469}"/>
              </a:ext>
            </a:extLst>
          </p:cNvPr>
          <p:cNvSpPr txBox="1"/>
          <p:nvPr/>
        </p:nvSpPr>
        <p:spPr>
          <a:xfrm>
            <a:off x="6483122" y="2296132"/>
            <a:ext cx="55812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But those first results will be wrong, scientifically</a:t>
            </a:r>
            <a:r>
              <a:rPr lang="en-US" sz="2400" dirty="0"/>
              <a:t>. Many adjustments are necessary before errors reduce in a reasonable way.</a:t>
            </a:r>
          </a:p>
          <a:p>
            <a:endParaRPr lang="en-US" sz="2400" b="1" dirty="0"/>
          </a:p>
          <a:p>
            <a:r>
              <a:rPr lang="en-US" sz="2400" b="1" dirty="0"/>
              <a:t>I am happy to help</a:t>
            </a:r>
            <a:r>
              <a:rPr lang="en-US" sz="2400" dirty="0"/>
              <a:t>; send diagnostic plots to </a:t>
            </a:r>
            <a:r>
              <a:rPr lang="en-US" sz="2400" dirty="0">
                <a:hlinkClick r:id="rId5"/>
              </a:rPr>
              <a:t>apenderg@Oberlin.edu</a:t>
            </a:r>
            <a:r>
              <a:rPr lang="en-US" sz="2400" dirty="0"/>
              <a:t> and I can recommend </a:t>
            </a:r>
            <a:r>
              <a:rPr lang="en-US" sz="2400" dirty="0" err="1"/>
              <a:t>ens_config.json</a:t>
            </a:r>
            <a:r>
              <a:rPr lang="en-US" sz="2400" dirty="0"/>
              <a:t> adjustments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681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F83440BD-D68A-82F0-156F-DD46DA61F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864" y="196242"/>
            <a:ext cx="11956272" cy="4644699"/>
          </a:xfrm>
        </p:spPr>
        <p:txBody>
          <a:bodyPr>
            <a:normAutofit/>
          </a:bodyPr>
          <a:lstStyle/>
          <a:p>
            <a:pPr algn="l"/>
            <a:r>
              <a:rPr lang="en-US" sz="4800" b="1" kern="0" dirty="0">
                <a:solidFill>
                  <a:schemeClr val="accent4"/>
                </a:solidFill>
                <a:effectLst/>
              </a:rPr>
              <a:t>Useful resources</a:t>
            </a:r>
          </a:p>
          <a:p>
            <a:pPr algn="l"/>
            <a:r>
              <a:rPr lang="en-US" b="1" dirty="0">
                <a:solidFill>
                  <a:srgbClr val="FFC000"/>
                </a:solidFill>
              </a:rPr>
              <a:t>CHEEREIO </a:t>
            </a:r>
            <a:r>
              <a:rPr lang="en-US" b="1" dirty="0"/>
              <a:t>paper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https://gmd.copernicus.org/articles/16/4793/2023/</a:t>
            </a:r>
            <a:r>
              <a:rPr lang="en-US" dirty="0"/>
              <a:t> </a:t>
            </a:r>
            <a:endParaRPr lang="en-US" b="1" dirty="0"/>
          </a:p>
          <a:p>
            <a:pPr algn="l"/>
            <a:r>
              <a:rPr lang="en-US" b="1" dirty="0">
                <a:solidFill>
                  <a:srgbClr val="FFC000"/>
                </a:solidFill>
              </a:rPr>
              <a:t>CHEEREIO</a:t>
            </a:r>
            <a:r>
              <a:rPr lang="en-US" dirty="0"/>
              <a:t> </a:t>
            </a:r>
            <a:r>
              <a:rPr lang="en-US" b="1" dirty="0"/>
              <a:t>website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https://cheere.io</a:t>
            </a:r>
            <a:endParaRPr lang="en-US" dirty="0"/>
          </a:p>
          <a:p>
            <a:pPr algn="l"/>
            <a:r>
              <a:rPr lang="en-US" b="1" dirty="0">
                <a:solidFill>
                  <a:srgbClr val="FFC000"/>
                </a:solidFill>
              </a:rPr>
              <a:t>CHEEREIO</a:t>
            </a:r>
            <a:r>
              <a:rPr lang="en-US" b="1" dirty="0"/>
              <a:t> documentation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https://cheereio.readthedocs.io</a:t>
            </a:r>
            <a:r>
              <a:rPr lang="en-US" dirty="0"/>
              <a:t> </a:t>
            </a:r>
          </a:p>
          <a:p>
            <a:pPr algn="l"/>
            <a:r>
              <a:rPr lang="en-US" dirty="0"/>
              <a:t>Details on GEOS-Chem (and CHEEREIO) </a:t>
            </a:r>
            <a:r>
              <a:rPr lang="en-US" b="1" dirty="0"/>
              <a:t>software requirements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https://geos-chem.readthedocs.io/en/stable/getting-started/system-req-soft.html</a:t>
            </a:r>
            <a:r>
              <a:rPr lang="en-US" dirty="0"/>
              <a:t> </a:t>
            </a:r>
          </a:p>
          <a:p>
            <a:pPr algn="l"/>
            <a:endParaRPr lang="en-US" dirty="0"/>
          </a:p>
          <a:p>
            <a:pPr algn="l"/>
            <a:r>
              <a:rPr lang="en-US" b="1" dirty="0">
                <a:solidFill>
                  <a:srgbClr val="FFC000"/>
                </a:solidFill>
              </a:rPr>
              <a:t>I am here to help! </a:t>
            </a:r>
            <a:r>
              <a:rPr lang="en-US" dirty="0"/>
              <a:t>Ask any questions at </a:t>
            </a:r>
            <a:r>
              <a:rPr lang="en-US" dirty="0">
                <a:hlinkClick r:id="rId7"/>
              </a:rPr>
              <a:t>https://github.com/drewpendergrass/CHEEREIO/issues</a:t>
            </a:r>
            <a:r>
              <a:rPr lang="en-US" dirty="0"/>
              <a:t> (preferred) or by email: </a:t>
            </a:r>
            <a:r>
              <a:rPr lang="en-US" dirty="0">
                <a:hlinkClick r:id="rId8"/>
              </a:rPr>
              <a:t>apenderg@oberlin.edu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b="1" dirty="0"/>
          </a:p>
        </p:txBody>
      </p:sp>
      <p:pic>
        <p:nvPicPr>
          <p:cNvPr id="2" name="Picture 1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D929FC28-365C-8A9A-53C0-122761F967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021987"/>
            <a:ext cx="2100258" cy="1682262"/>
          </a:xfrm>
          <a:prstGeom prst="rect">
            <a:avLst/>
          </a:prstGeom>
        </p:spPr>
      </p:pic>
      <p:pic>
        <p:nvPicPr>
          <p:cNvPr id="3" name="Picture 4" descr="NSOE Logo Vertical – Office of ...">
            <a:extLst>
              <a:ext uri="{FF2B5EF4-FFF2-40B4-BE49-F238E27FC236}">
                <a16:creationId xmlns:a16="http://schemas.microsoft.com/office/drawing/2014/main" id="{E5DAC4E7-FA17-7104-9CFC-D9FCC3BA8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58" y="5035418"/>
            <a:ext cx="3070013" cy="1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Oberlin College - Wikipedia">
            <a:extLst>
              <a:ext uri="{FF2B5EF4-FFF2-40B4-BE49-F238E27FC236}">
                <a16:creationId xmlns:a16="http://schemas.microsoft.com/office/drawing/2014/main" id="{D2B223F5-30E4-AD06-99F5-B62EDF96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233" y="4804974"/>
            <a:ext cx="198578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1400F75-0BFB-5196-DFDD-86D3B298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491" y="4669886"/>
            <a:ext cx="2105509" cy="211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51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D72E2-C4E8-8BED-A3C1-589033226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6E24B-86E1-8625-7018-FFED82D84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9" y="301441"/>
            <a:ext cx="10810462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Satellite data can monitor rapidly-changing emissions</a:t>
            </a:r>
          </a:p>
        </p:txBody>
      </p:sp>
      <p:pic>
        <p:nvPicPr>
          <p:cNvPr id="7" name="Picture 6" descr="A map of the world with different weather conditions&#10;&#10;Description automatically generated">
            <a:extLst>
              <a:ext uri="{FF2B5EF4-FFF2-40B4-BE49-F238E27FC236}">
                <a16:creationId xmlns:a16="http://schemas.microsoft.com/office/drawing/2014/main" id="{CDE2F066-E91B-8ECD-7655-04EDB83731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9" t="7087" r="54954" b="56684"/>
          <a:stretch/>
        </p:blipFill>
        <p:spPr>
          <a:xfrm>
            <a:off x="3516678" y="2974130"/>
            <a:ext cx="5558709" cy="4240989"/>
          </a:xfrm>
          <a:prstGeom prst="rect">
            <a:avLst/>
          </a:prstGeom>
          <a:ln w="76200">
            <a:solidFill>
              <a:schemeClr val="tx1"/>
            </a:solidFill>
          </a:ln>
          <a:scene3d>
            <a:camera prst="isometricOffAxis1Top"/>
            <a:lightRig rig="threePt" dir="t"/>
          </a:scene3d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12E54A-F47C-432C-88E8-4C056B1D7274}"/>
              </a:ext>
            </a:extLst>
          </p:cNvPr>
          <p:cNvCxnSpPr/>
          <p:nvPr/>
        </p:nvCxnSpPr>
        <p:spPr>
          <a:xfrm>
            <a:off x="2812251" y="4873168"/>
            <a:ext cx="0" cy="4429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0B84B5-A546-227F-A554-9CD550458707}"/>
              </a:ext>
            </a:extLst>
          </p:cNvPr>
          <p:cNvCxnSpPr>
            <a:cxnSpLocks/>
          </p:cNvCxnSpPr>
          <p:nvPr/>
        </p:nvCxnSpPr>
        <p:spPr>
          <a:xfrm>
            <a:off x="4711721" y="6073815"/>
            <a:ext cx="0" cy="4133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98FBE6-D22F-B2EE-C6F8-1585946898A3}"/>
              </a:ext>
            </a:extLst>
          </p:cNvPr>
          <p:cNvCxnSpPr/>
          <p:nvPr/>
        </p:nvCxnSpPr>
        <p:spPr>
          <a:xfrm>
            <a:off x="9793702" y="5302471"/>
            <a:ext cx="0" cy="4429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761CCE-91D2-1BEC-9F61-34154B52BA33}"/>
              </a:ext>
            </a:extLst>
          </p:cNvPr>
          <p:cNvCxnSpPr>
            <a:cxnSpLocks/>
          </p:cNvCxnSpPr>
          <p:nvPr/>
        </p:nvCxnSpPr>
        <p:spPr>
          <a:xfrm>
            <a:off x="2805640" y="5298463"/>
            <a:ext cx="1907670" cy="11886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9CDA6C-3B87-E21E-4936-9CFB8EAAACBE}"/>
              </a:ext>
            </a:extLst>
          </p:cNvPr>
          <p:cNvCxnSpPr>
            <a:cxnSpLocks/>
          </p:cNvCxnSpPr>
          <p:nvPr/>
        </p:nvCxnSpPr>
        <p:spPr>
          <a:xfrm flipV="1">
            <a:off x="4703521" y="5726994"/>
            <a:ext cx="5082903" cy="756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38F6F1-D12A-DA8A-25A8-0BB6E21DDC6F}"/>
              </a:ext>
            </a:extLst>
          </p:cNvPr>
          <p:cNvSpPr txBox="1"/>
          <p:nvPr/>
        </p:nvSpPr>
        <p:spPr>
          <a:xfrm rot="21080007">
            <a:off x="5742679" y="5624063"/>
            <a:ext cx="323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emissions estimate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FDBC0A-FA5C-4BD2-7FD8-21554AA8EAC6}"/>
              </a:ext>
            </a:extLst>
          </p:cNvPr>
          <p:cNvGrpSpPr/>
          <p:nvPr/>
        </p:nvGrpSpPr>
        <p:grpSpPr>
          <a:xfrm>
            <a:off x="2345953" y="3445868"/>
            <a:ext cx="2170506" cy="1214171"/>
            <a:chOff x="433803" y="2663561"/>
            <a:chExt cx="2170506" cy="121417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8C858C-CD94-809F-8780-FA48EA3D5703}"/>
                </a:ext>
              </a:extLst>
            </p:cNvPr>
            <p:cNvSpPr txBox="1"/>
            <p:nvPr/>
          </p:nvSpPr>
          <p:spPr>
            <a:xfrm>
              <a:off x="433803" y="2663561"/>
              <a:ext cx="217050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Simulated atmosphere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80B87C-04C3-21C5-E76C-F99458192BB1}"/>
                </a:ext>
              </a:extLst>
            </p:cNvPr>
            <p:cNvSpPr/>
            <p:nvPr/>
          </p:nvSpPr>
          <p:spPr>
            <a:xfrm>
              <a:off x="1407559" y="3398656"/>
              <a:ext cx="182168" cy="4790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C09D18-1071-8232-B5F4-06249D0F1517}"/>
              </a:ext>
            </a:extLst>
          </p:cNvPr>
          <p:cNvGrpSpPr/>
          <p:nvPr/>
        </p:nvGrpSpPr>
        <p:grpSpPr>
          <a:xfrm>
            <a:off x="7647335" y="2387994"/>
            <a:ext cx="2661039" cy="2606369"/>
            <a:chOff x="2744677" y="1648647"/>
            <a:chExt cx="2661039" cy="2606369"/>
          </a:xfrm>
        </p:grpSpPr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51EF09C3-1816-82F0-3D99-0C69B6B94DD3}"/>
                </a:ext>
              </a:extLst>
            </p:cNvPr>
            <p:cNvSpPr/>
            <p:nvPr/>
          </p:nvSpPr>
          <p:spPr>
            <a:xfrm>
              <a:off x="3814399" y="2039773"/>
              <a:ext cx="283681" cy="617889"/>
            </a:xfrm>
            <a:prstGeom prst="triangle">
              <a:avLst/>
            </a:prstGeom>
            <a:solidFill>
              <a:srgbClr val="FCBE0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Graphic 19" descr="Satellite with solid fill">
              <a:extLst>
                <a:ext uri="{FF2B5EF4-FFF2-40B4-BE49-F238E27FC236}">
                  <a16:creationId xmlns:a16="http://schemas.microsoft.com/office/drawing/2014/main" id="{A88BFB09-9FEE-F8BE-B37A-32D2443D6BA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43427" y="1648647"/>
              <a:ext cx="914400" cy="914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63A910-D900-A88C-42FE-55170EEB9B8F}"/>
                </a:ext>
              </a:extLst>
            </p:cNvPr>
            <p:cNvSpPr txBox="1"/>
            <p:nvPr/>
          </p:nvSpPr>
          <p:spPr>
            <a:xfrm>
              <a:off x="2744677" y="2666629"/>
              <a:ext cx="26610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Real satellite observations</a:t>
              </a:r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id="{0F10D60D-7237-FEA7-2C4F-62565C222EBA}"/>
                </a:ext>
              </a:extLst>
            </p:cNvPr>
            <p:cNvSpPr/>
            <p:nvPr/>
          </p:nvSpPr>
          <p:spPr>
            <a:xfrm>
              <a:off x="3708510" y="3382831"/>
              <a:ext cx="501707" cy="872185"/>
            </a:xfrm>
            <a:prstGeom prst="trapezoid">
              <a:avLst/>
            </a:prstGeom>
            <a:solidFill>
              <a:srgbClr val="FCBE0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Bent Arrow 2">
            <a:extLst>
              <a:ext uri="{FF2B5EF4-FFF2-40B4-BE49-F238E27FC236}">
                <a16:creationId xmlns:a16="http://schemas.microsoft.com/office/drawing/2014/main" id="{8EAEDAB7-F8BF-7D74-0F36-D9E5B69F971F}"/>
              </a:ext>
            </a:extLst>
          </p:cNvPr>
          <p:cNvSpPr/>
          <p:nvPr/>
        </p:nvSpPr>
        <p:spPr>
          <a:xfrm>
            <a:off x="3286092" y="2779120"/>
            <a:ext cx="1610278" cy="639539"/>
          </a:xfrm>
          <a:prstGeom prst="ben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ED16B-7991-34F0-D188-8BB1EC42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70728" y="1520181"/>
            <a:ext cx="2407229" cy="1928139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9B8CFBAA-05A3-2867-8A93-437757D0641F}"/>
              </a:ext>
            </a:extLst>
          </p:cNvPr>
          <p:cNvSpPr/>
          <p:nvPr/>
        </p:nvSpPr>
        <p:spPr>
          <a:xfrm rot="16200000">
            <a:off x="7603757" y="2576691"/>
            <a:ext cx="503136" cy="948270"/>
          </a:xfrm>
          <a:prstGeom prst="upArrow">
            <a:avLst/>
          </a:prstGeom>
          <a:solidFill>
            <a:srgbClr val="FCBE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C322C054-4959-CB0D-1D57-9A01BFB5B568}"/>
              </a:ext>
            </a:extLst>
          </p:cNvPr>
          <p:cNvSpPr/>
          <p:nvPr/>
        </p:nvSpPr>
        <p:spPr>
          <a:xfrm rot="10800000">
            <a:off x="6301096" y="3457100"/>
            <a:ext cx="611935" cy="753739"/>
          </a:xfrm>
          <a:prstGeom prst="upArrow">
            <a:avLst/>
          </a:prstGeom>
          <a:gradFill flip="none" rotWithShape="1">
            <a:gsLst>
              <a:gs pos="70000">
                <a:srgbClr val="0070C0"/>
              </a:gs>
              <a:gs pos="35000">
                <a:srgbClr val="FCBE03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CE3295-EF24-50F8-0657-F6DF9D8CB9ED}"/>
              </a:ext>
            </a:extLst>
          </p:cNvPr>
          <p:cNvSpPr txBox="1"/>
          <p:nvPr/>
        </p:nvSpPr>
        <p:spPr>
          <a:xfrm>
            <a:off x="4636223" y="3474827"/>
            <a:ext cx="1907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Data-driven emissions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8E62A1-E3E0-102D-7FBC-46BF14E06012}"/>
              </a:ext>
            </a:extLst>
          </p:cNvPr>
          <p:cNvSpPr txBox="1"/>
          <p:nvPr/>
        </p:nvSpPr>
        <p:spPr>
          <a:xfrm>
            <a:off x="28561" y="6452672"/>
            <a:ext cx="2671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Pendergrass et al., 2023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5AB760EE-3EC2-2A75-F513-848803A1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AE0652-9B2C-5C41-82FB-C0D6838641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77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FE550-B4D6-6BBE-AC92-39448BB2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40" y="-88420"/>
            <a:ext cx="11106150" cy="1325563"/>
          </a:xfrm>
        </p:spPr>
        <p:txBody>
          <a:bodyPr/>
          <a:lstStyle/>
          <a:p>
            <a:r>
              <a:rPr lang="en-US" dirty="0"/>
              <a:t>The bottom-up method of emissions estimation</a:t>
            </a:r>
          </a:p>
        </p:txBody>
      </p:sp>
      <p:pic>
        <p:nvPicPr>
          <p:cNvPr id="4" name="Graphic 3" descr="Factory outline">
            <a:extLst>
              <a:ext uri="{FF2B5EF4-FFF2-40B4-BE49-F238E27FC236}">
                <a16:creationId xmlns:a16="http://schemas.microsoft.com/office/drawing/2014/main" id="{B9CA84DE-A4CE-4A47-2CEA-5EDAD6B305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8063" y="1410493"/>
            <a:ext cx="2003426" cy="2003426"/>
          </a:xfrm>
          <a:prstGeom prst="rect">
            <a:avLst/>
          </a:prstGeom>
        </p:spPr>
      </p:pic>
      <p:pic>
        <p:nvPicPr>
          <p:cNvPr id="6" name="Graphic 5" descr="High voltage with solid fill">
            <a:extLst>
              <a:ext uri="{FF2B5EF4-FFF2-40B4-BE49-F238E27FC236}">
                <a16:creationId xmlns:a16="http://schemas.microsoft.com/office/drawing/2014/main" id="{7CF1EC4A-8388-B71A-8C3C-2E0B0EFCAD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4865" y="1543329"/>
            <a:ext cx="1547812" cy="1547812"/>
          </a:xfrm>
          <a:prstGeom prst="rect">
            <a:avLst/>
          </a:prstGeom>
        </p:spPr>
      </p:pic>
      <p:pic>
        <p:nvPicPr>
          <p:cNvPr id="8" name="Graphic 7" descr="Car with solid fill">
            <a:extLst>
              <a:ext uri="{FF2B5EF4-FFF2-40B4-BE49-F238E27FC236}">
                <a16:creationId xmlns:a16="http://schemas.microsoft.com/office/drawing/2014/main" id="{35427EA8-E45D-E841-87A6-884CC0A72C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375" y="3622674"/>
            <a:ext cx="1631951" cy="1631951"/>
          </a:xfrm>
          <a:prstGeom prst="rect">
            <a:avLst/>
          </a:prstGeom>
        </p:spPr>
      </p:pic>
      <p:pic>
        <p:nvPicPr>
          <p:cNvPr id="10" name="Graphic 9" descr="Road with solid fill">
            <a:extLst>
              <a:ext uri="{FF2B5EF4-FFF2-40B4-BE49-F238E27FC236}">
                <a16:creationId xmlns:a16="http://schemas.microsoft.com/office/drawing/2014/main" id="{1636C1E3-BF89-FEE9-1245-D6322CD352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22515" y="3737472"/>
            <a:ext cx="1300162" cy="1300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E335B2-B47C-BA6E-39B1-6D369D789071}"/>
              </a:ext>
            </a:extLst>
          </p:cNvPr>
          <p:cNvSpPr txBox="1"/>
          <p:nvPr/>
        </p:nvSpPr>
        <p:spPr>
          <a:xfrm>
            <a:off x="1814513" y="962026"/>
            <a:ext cx="2600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Emissions factor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297BF0-ADE9-0A56-62A7-88EA1B4E8BBB}"/>
              </a:ext>
            </a:extLst>
          </p:cNvPr>
          <p:cNvSpPr txBox="1"/>
          <p:nvPr/>
        </p:nvSpPr>
        <p:spPr>
          <a:xfrm>
            <a:off x="2019279" y="3229253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Fuel type, scrubbers, etc.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4AF5A3-9652-5F88-E272-655FE2972C68}"/>
              </a:ext>
            </a:extLst>
          </p:cNvPr>
          <p:cNvSpPr txBox="1"/>
          <p:nvPr/>
        </p:nvSpPr>
        <p:spPr>
          <a:xfrm>
            <a:off x="2613696" y="4887433"/>
            <a:ext cx="133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Vehicle type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B42271-B058-31C8-91FE-89728B9240A5}"/>
              </a:ext>
            </a:extLst>
          </p:cNvPr>
          <p:cNvSpPr txBox="1"/>
          <p:nvPr/>
        </p:nvSpPr>
        <p:spPr>
          <a:xfrm>
            <a:off x="5669239" y="5037634"/>
            <a:ext cx="180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traveled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F01E9-14D1-1250-10B8-5EF6CAAD64EA}"/>
              </a:ext>
            </a:extLst>
          </p:cNvPr>
          <p:cNvSpPr txBox="1"/>
          <p:nvPr/>
        </p:nvSpPr>
        <p:spPr>
          <a:xfrm>
            <a:off x="5458673" y="3091141"/>
            <a:ext cx="219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Amount of electricity generated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0DA433-BE08-92C8-F2F0-E915C7BF239A}"/>
              </a:ext>
            </a:extLst>
          </p:cNvPr>
          <p:cNvSpPr txBox="1"/>
          <p:nvPr/>
        </p:nvSpPr>
        <p:spPr>
          <a:xfrm>
            <a:off x="5396367" y="989946"/>
            <a:ext cx="2104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Activity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83892-B7DE-C28E-9E96-92B5E76C4C18}"/>
              </a:ext>
            </a:extLst>
          </p:cNvPr>
          <p:cNvSpPr txBox="1"/>
          <p:nvPr/>
        </p:nvSpPr>
        <p:spPr>
          <a:xfrm>
            <a:off x="4617417" y="962026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61FF7C-946E-4C0A-44D2-6E58083AAF44}"/>
              </a:ext>
            </a:extLst>
          </p:cNvPr>
          <p:cNvSpPr txBox="1"/>
          <p:nvPr/>
        </p:nvSpPr>
        <p:spPr>
          <a:xfrm>
            <a:off x="7930348" y="977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98F856-2850-D280-8903-9406C606A77A}"/>
              </a:ext>
            </a:extLst>
          </p:cNvPr>
          <p:cNvSpPr txBox="1"/>
          <p:nvPr/>
        </p:nvSpPr>
        <p:spPr>
          <a:xfrm>
            <a:off x="9051620" y="977830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Emissions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88091A-4862-5C1E-30A8-01C303ED9628}"/>
              </a:ext>
            </a:extLst>
          </p:cNvPr>
          <p:cNvSpPr txBox="1"/>
          <p:nvPr/>
        </p:nvSpPr>
        <p:spPr>
          <a:xfrm>
            <a:off x="8772336" y="2154034"/>
            <a:ext cx="219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Emissions from </a:t>
            </a:r>
            <a:r>
              <a:rPr lang="en-US" sz="2400" b="1" i="1" dirty="0">
                <a:solidFill>
                  <a:schemeClr val="accent4"/>
                </a:solidFill>
              </a:rPr>
              <a:t>electricity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DFAFB5-F853-A52A-C1A6-D29E6781C865}"/>
              </a:ext>
            </a:extLst>
          </p:cNvPr>
          <p:cNvSpPr txBox="1"/>
          <p:nvPr/>
        </p:nvSpPr>
        <p:spPr>
          <a:xfrm>
            <a:off x="8896161" y="4007347"/>
            <a:ext cx="219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Emissions from </a:t>
            </a:r>
            <a:r>
              <a:rPr lang="en-US" sz="2400" b="1" i="1" dirty="0">
                <a:solidFill>
                  <a:schemeClr val="accent6"/>
                </a:solidFill>
              </a:rPr>
              <a:t>transportation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5DE982-0502-C9E2-F214-7E5F443BB593}"/>
              </a:ext>
            </a:extLst>
          </p:cNvPr>
          <p:cNvSpPr txBox="1"/>
          <p:nvPr/>
        </p:nvSpPr>
        <p:spPr>
          <a:xfrm>
            <a:off x="4745039" y="2287589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9C0C43-99ED-1073-21FF-8CC7E43A7445}"/>
              </a:ext>
            </a:extLst>
          </p:cNvPr>
          <p:cNvSpPr txBox="1"/>
          <p:nvPr/>
        </p:nvSpPr>
        <p:spPr>
          <a:xfrm>
            <a:off x="4792305" y="4177039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38333C-8866-629C-27FE-091E791BAA74}"/>
              </a:ext>
            </a:extLst>
          </p:cNvPr>
          <p:cNvSpPr txBox="1"/>
          <p:nvPr/>
        </p:nvSpPr>
        <p:spPr>
          <a:xfrm>
            <a:off x="7983038" y="228758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560E9-9D38-A2DF-E2E2-7764506BC11B}"/>
              </a:ext>
            </a:extLst>
          </p:cNvPr>
          <p:cNvSpPr txBox="1"/>
          <p:nvPr/>
        </p:nvSpPr>
        <p:spPr>
          <a:xfrm>
            <a:off x="8003111" y="413665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E8B93A-3710-A23C-E95D-A1533AA71E95}"/>
              </a:ext>
            </a:extLst>
          </p:cNvPr>
          <p:cNvSpPr txBox="1"/>
          <p:nvPr/>
        </p:nvSpPr>
        <p:spPr>
          <a:xfrm>
            <a:off x="9689614" y="322925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7748D-312B-59F4-BBEF-FF790BF739BF}"/>
              </a:ext>
            </a:extLst>
          </p:cNvPr>
          <p:cNvSpPr txBox="1"/>
          <p:nvPr/>
        </p:nvSpPr>
        <p:spPr>
          <a:xfrm>
            <a:off x="9871715" y="481663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149C61-4370-E914-1000-EFB73DB31B3E}"/>
              </a:ext>
            </a:extLst>
          </p:cNvPr>
          <p:cNvSpPr txBox="1"/>
          <p:nvPr/>
        </p:nvSpPr>
        <p:spPr>
          <a:xfrm>
            <a:off x="8050422" y="5322348"/>
            <a:ext cx="4006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Emissions from other sectors  </a:t>
            </a:r>
          </a:p>
          <a:p>
            <a:pPr algn="ctr"/>
            <a:r>
              <a:rPr lang="en-US" sz="2400" b="1" dirty="0"/>
              <a:t>=</a:t>
            </a:r>
          </a:p>
          <a:p>
            <a:pPr algn="ctr"/>
            <a:r>
              <a:rPr lang="en-US" sz="2400" b="1" dirty="0"/>
              <a:t> Total emissions</a:t>
            </a:r>
            <a:endParaRPr lang="en-US" sz="2400" b="1" i="1" dirty="0">
              <a:solidFill>
                <a:schemeClr val="accent6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D5756A-F00D-019E-A159-9771809DC3CC}"/>
              </a:ext>
            </a:extLst>
          </p:cNvPr>
          <p:cNvSpPr/>
          <p:nvPr/>
        </p:nvSpPr>
        <p:spPr>
          <a:xfrm>
            <a:off x="476729" y="5789459"/>
            <a:ext cx="66723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Bottom-up emissions are necessary but imperfect. </a:t>
            </a:r>
          </a:p>
          <a:p>
            <a:pPr algn="ctr"/>
            <a:r>
              <a:rPr lang="en-US" sz="2400" dirty="0"/>
              <a:t>Observations can help quantify missing sources.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771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F682A-74F7-11A9-A135-3EC82B95C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A3DE-F825-5DD7-69EA-D5B9339D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0" y="-39191"/>
            <a:ext cx="11868150" cy="1325563"/>
          </a:xfrm>
        </p:spPr>
        <p:txBody>
          <a:bodyPr/>
          <a:lstStyle/>
          <a:p>
            <a:r>
              <a:rPr lang="en-US" b="1" dirty="0"/>
              <a:t>LETKF</a:t>
            </a:r>
            <a:r>
              <a:rPr lang="en-US" dirty="0"/>
              <a:t> randomizes emissions and compares model predictions to observations</a:t>
            </a:r>
          </a:p>
        </p:txBody>
      </p:sp>
      <p:pic>
        <p:nvPicPr>
          <p:cNvPr id="8" name="Graphic 7" descr="Cloud with solid fill">
            <a:extLst>
              <a:ext uri="{FF2B5EF4-FFF2-40B4-BE49-F238E27FC236}">
                <a16:creationId xmlns:a16="http://schemas.microsoft.com/office/drawing/2014/main" id="{B73DEF87-4AA4-D47D-FA85-EFA5EFC257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659" y="3912771"/>
            <a:ext cx="914400" cy="914400"/>
          </a:xfrm>
          <a:prstGeom prst="rect">
            <a:avLst/>
          </a:prstGeom>
        </p:spPr>
      </p:pic>
      <p:pic>
        <p:nvPicPr>
          <p:cNvPr id="9" name="Graphic 8" descr="Cloud with solid fill">
            <a:extLst>
              <a:ext uri="{FF2B5EF4-FFF2-40B4-BE49-F238E27FC236}">
                <a16:creationId xmlns:a16="http://schemas.microsoft.com/office/drawing/2014/main" id="{50E338A5-B942-1D13-D922-47D4536FAC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2135" y="3838019"/>
            <a:ext cx="914400" cy="914400"/>
          </a:xfrm>
          <a:prstGeom prst="rect">
            <a:avLst/>
          </a:prstGeom>
        </p:spPr>
      </p:pic>
      <p:pic>
        <p:nvPicPr>
          <p:cNvPr id="10" name="Graphic 9" descr="Cloud with solid fill">
            <a:extLst>
              <a:ext uri="{FF2B5EF4-FFF2-40B4-BE49-F238E27FC236}">
                <a16:creationId xmlns:a16="http://schemas.microsoft.com/office/drawing/2014/main" id="{22A308F1-738D-4636-11AA-185504F242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2170" y="3929115"/>
            <a:ext cx="914400" cy="914400"/>
          </a:xfrm>
          <a:prstGeom prst="rect">
            <a:avLst/>
          </a:prstGeom>
        </p:spPr>
      </p:pic>
      <p:pic>
        <p:nvPicPr>
          <p:cNvPr id="11" name="Graphic 10" descr="Cloud with solid fill">
            <a:extLst>
              <a:ext uri="{FF2B5EF4-FFF2-40B4-BE49-F238E27FC236}">
                <a16:creationId xmlns:a16="http://schemas.microsoft.com/office/drawing/2014/main" id="{7AC314BF-6490-1AD2-EF16-8B1AA88C64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9737" y="1336621"/>
            <a:ext cx="914400" cy="914400"/>
          </a:xfrm>
          <a:prstGeom prst="rect">
            <a:avLst/>
          </a:prstGeom>
        </p:spPr>
      </p:pic>
      <p:pic>
        <p:nvPicPr>
          <p:cNvPr id="12" name="Graphic 11" descr="Cloud with solid fill">
            <a:extLst>
              <a:ext uri="{FF2B5EF4-FFF2-40B4-BE49-F238E27FC236}">
                <a16:creationId xmlns:a16="http://schemas.microsoft.com/office/drawing/2014/main" id="{C1047FF2-4CE9-C49B-56DF-69C9E5605C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1337" y="2161884"/>
            <a:ext cx="914400" cy="914400"/>
          </a:xfrm>
          <a:prstGeom prst="rect">
            <a:avLst/>
          </a:prstGeom>
        </p:spPr>
      </p:pic>
      <p:pic>
        <p:nvPicPr>
          <p:cNvPr id="13" name="Graphic 12" descr="Cloud with solid fill">
            <a:extLst>
              <a:ext uri="{FF2B5EF4-FFF2-40B4-BE49-F238E27FC236}">
                <a16:creationId xmlns:a16="http://schemas.microsoft.com/office/drawing/2014/main" id="{A4861324-E6D5-3B50-F666-5CBA379FB8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928" y="1445414"/>
            <a:ext cx="914400" cy="914400"/>
          </a:xfrm>
          <a:prstGeom prst="rect">
            <a:avLst/>
          </a:prstGeom>
        </p:spPr>
      </p:pic>
      <p:pic>
        <p:nvPicPr>
          <p:cNvPr id="14" name="Graphic 13" descr="Cloud with solid fill">
            <a:extLst>
              <a:ext uri="{FF2B5EF4-FFF2-40B4-BE49-F238E27FC236}">
                <a16:creationId xmlns:a16="http://schemas.microsoft.com/office/drawing/2014/main" id="{753ABC85-6EEC-C6F3-392C-0666817EF6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0382" y="4758263"/>
            <a:ext cx="914400" cy="914400"/>
          </a:xfrm>
          <a:prstGeom prst="rect">
            <a:avLst/>
          </a:prstGeom>
        </p:spPr>
      </p:pic>
      <p:sp>
        <p:nvSpPr>
          <p:cNvPr id="15" name="Triangle 14">
            <a:extLst>
              <a:ext uri="{FF2B5EF4-FFF2-40B4-BE49-F238E27FC236}">
                <a16:creationId xmlns:a16="http://schemas.microsoft.com/office/drawing/2014/main" id="{B7AA55DC-7F3C-6320-5676-A02E4F90F8F4}"/>
              </a:ext>
            </a:extLst>
          </p:cNvPr>
          <p:cNvSpPr/>
          <p:nvPr/>
        </p:nvSpPr>
        <p:spPr>
          <a:xfrm>
            <a:off x="5616801" y="4233463"/>
            <a:ext cx="1777872" cy="2624537"/>
          </a:xfrm>
          <a:prstGeom prst="triangl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EAA6F9-6842-4A5C-5D6C-871992F4A708}"/>
              </a:ext>
            </a:extLst>
          </p:cNvPr>
          <p:cNvSpPr txBox="1"/>
          <p:nvPr/>
        </p:nvSpPr>
        <p:spPr>
          <a:xfrm>
            <a:off x="3569937" y="5883173"/>
            <a:ext cx="5932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 satellite would measure 1990 ppb CH</a:t>
            </a:r>
            <a:r>
              <a:rPr lang="en-US" sz="2400" baseline="-25000" dirty="0"/>
              <a:t>4</a:t>
            </a:r>
          </a:p>
        </p:txBody>
      </p:sp>
      <p:pic>
        <p:nvPicPr>
          <p:cNvPr id="18" name="Graphic 17" descr="Cloud with solid fill">
            <a:extLst>
              <a:ext uri="{FF2B5EF4-FFF2-40B4-BE49-F238E27FC236}">
                <a16:creationId xmlns:a16="http://schemas.microsoft.com/office/drawing/2014/main" id="{A3FE9043-95AE-75EB-A859-66F07C1955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5245" y="5079739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713341-FC1A-56BA-78AC-F65733E2B4E6}"/>
              </a:ext>
            </a:extLst>
          </p:cNvPr>
          <p:cNvSpPr txBox="1"/>
          <p:nvPr/>
        </p:nvSpPr>
        <p:spPr>
          <a:xfrm>
            <a:off x="32033" y="4831241"/>
            <a:ext cx="5050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we emit           </a:t>
            </a:r>
            <a:r>
              <a:rPr lang="en-US" sz="2400" b="1" dirty="0">
                <a:solidFill>
                  <a:srgbClr val="FF0000"/>
                </a:solidFill>
              </a:rPr>
              <a:t>1000</a:t>
            </a:r>
            <a:r>
              <a:rPr lang="en-US" sz="2400" dirty="0"/>
              <a:t> kg CH</a:t>
            </a:r>
            <a:r>
              <a:rPr lang="en-US" sz="2400" baseline="-25000" dirty="0"/>
              <a:t>4</a:t>
            </a:r>
            <a:r>
              <a:rPr lang="en-US" sz="2400" dirty="0"/>
              <a:t> per hour…</a:t>
            </a:r>
            <a:endParaRPr lang="en-US" sz="2400" baseline="-2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08B17-591C-CF03-DDE2-47B9CC9F569D}"/>
              </a:ext>
            </a:extLst>
          </p:cNvPr>
          <p:cNvSpPr/>
          <p:nvPr/>
        </p:nvSpPr>
        <p:spPr>
          <a:xfrm rot="5400000" flipH="1">
            <a:off x="4247694" y="-374334"/>
            <a:ext cx="86234" cy="8636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328CBE9A-18ED-30AE-FF27-E3E91995E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5821944" y="3934513"/>
            <a:ext cx="1376681" cy="11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E367B5-8240-2AC6-83AA-DCE5FDE50378}"/>
              </a:ext>
            </a:extLst>
          </p:cNvPr>
          <p:cNvSpPr txBox="1"/>
          <p:nvPr/>
        </p:nvSpPr>
        <p:spPr>
          <a:xfrm>
            <a:off x="-27524" y="2267751"/>
            <a:ext cx="4894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we emit           </a:t>
            </a:r>
            <a:r>
              <a:rPr lang="en-US" sz="2400" b="1" dirty="0">
                <a:solidFill>
                  <a:srgbClr val="FF0000"/>
                </a:solidFill>
              </a:rPr>
              <a:t>500</a:t>
            </a:r>
            <a:r>
              <a:rPr lang="en-US" sz="2400" dirty="0"/>
              <a:t> kg CH</a:t>
            </a:r>
            <a:r>
              <a:rPr lang="en-US" sz="2400" baseline="-25000" dirty="0"/>
              <a:t>4</a:t>
            </a:r>
            <a:r>
              <a:rPr lang="en-US" sz="2400" dirty="0"/>
              <a:t> per hour…</a:t>
            </a:r>
            <a:endParaRPr lang="en-US" sz="2400" baseline="-25000" dirty="0"/>
          </a:p>
        </p:txBody>
      </p:sp>
      <p:pic>
        <p:nvPicPr>
          <p:cNvPr id="21" name="Graphic 20" descr="Cloud with solid fill">
            <a:extLst>
              <a:ext uri="{FF2B5EF4-FFF2-40B4-BE49-F238E27FC236}">
                <a16:creationId xmlns:a16="http://schemas.microsoft.com/office/drawing/2014/main" id="{A7757DC2-1BB2-55FE-D6C4-CCA824EA00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7463" y="4136162"/>
            <a:ext cx="914400" cy="914400"/>
          </a:xfrm>
          <a:prstGeom prst="rect">
            <a:avLst/>
          </a:prstGeom>
        </p:spPr>
      </p:pic>
      <p:sp>
        <p:nvSpPr>
          <p:cNvPr id="22" name="Triangle 21">
            <a:extLst>
              <a:ext uri="{FF2B5EF4-FFF2-40B4-BE49-F238E27FC236}">
                <a16:creationId xmlns:a16="http://schemas.microsoft.com/office/drawing/2014/main" id="{661CCA3E-5C80-257F-DE66-0A217F898BC6}"/>
              </a:ext>
            </a:extLst>
          </p:cNvPr>
          <p:cNvSpPr/>
          <p:nvPr/>
        </p:nvSpPr>
        <p:spPr>
          <a:xfrm>
            <a:off x="5454261" y="1532717"/>
            <a:ext cx="1678640" cy="2350683"/>
          </a:xfrm>
          <a:prstGeom prst="triangl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6">
            <a:extLst>
              <a:ext uri="{FF2B5EF4-FFF2-40B4-BE49-F238E27FC236}">
                <a16:creationId xmlns:a16="http://schemas.microsoft.com/office/drawing/2014/main" id="{A06E5545-76C6-7F73-D42A-13D48532B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5577795" y="1104351"/>
            <a:ext cx="1376681" cy="11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C1D9DC5-95CA-8D4B-9925-9DD308EE3602}"/>
              </a:ext>
            </a:extLst>
          </p:cNvPr>
          <p:cNvSpPr txBox="1"/>
          <p:nvPr/>
        </p:nvSpPr>
        <p:spPr>
          <a:xfrm>
            <a:off x="4486336" y="2974120"/>
            <a:ext cx="3515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… satellite would measure </a:t>
            </a:r>
          </a:p>
          <a:p>
            <a:pPr algn="ctr"/>
            <a:r>
              <a:rPr lang="en-US" sz="2400" dirty="0"/>
              <a:t>1980 ppb CH</a:t>
            </a:r>
            <a:r>
              <a:rPr lang="en-US" sz="2400" baseline="-25000" dirty="0"/>
              <a:t>4</a:t>
            </a:r>
          </a:p>
        </p:txBody>
      </p:sp>
      <p:pic>
        <p:nvPicPr>
          <p:cNvPr id="25" name="Picture 26">
            <a:extLst>
              <a:ext uri="{FF2B5EF4-FFF2-40B4-BE49-F238E27FC236}">
                <a16:creationId xmlns:a16="http://schemas.microsoft.com/office/drawing/2014/main" id="{D03FBB0E-43E8-F9BA-E103-7B31B9552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9582066" y="1815351"/>
            <a:ext cx="1376681" cy="11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phic 25" descr="Cloud with solid fill">
            <a:extLst>
              <a:ext uri="{FF2B5EF4-FFF2-40B4-BE49-F238E27FC236}">
                <a16:creationId xmlns:a16="http://schemas.microsoft.com/office/drawing/2014/main" id="{77538EF8-CE30-C3B8-3A38-5E66188A8C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2578" y="3430135"/>
            <a:ext cx="914400" cy="914400"/>
          </a:xfrm>
          <a:prstGeom prst="rect">
            <a:avLst/>
          </a:prstGeom>
        </p:spPr>
      </p:pic>
      <p:sp>
        <p:nvSpPr>
          <p:cNvPr id="27" name="Triangle 26">
            <a:extLst>
              <a:ext uri="{FF2B5EF4-FFF2-40B4-BE49-F238E27FC236}">
                <a16:creationId xmlns:a16="http://schemas.microsoft.com/office/drawing/2014/main" id="{7A86D7AF-0BCD-113A-AAAC-9E17CBCF4FDD}"/>
              </a:ext>
            </a:extLst>
          </p:cNvPr>
          <p:cNvSpPr/>
          <p:nvPr/>
        </p:nvSpPr>
        <p:spPr>
          <a:xfrm>
            <a:off x="9420460" y="2139104"/>
            <a:ext cx="1777872" cy="3966456"/>
          </a:xfrm>
          <a:prstGeom prst="triangl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878D08-6280-C1B2-55B4-DDB3636B7925}"/>
              </a:ext>
            </a:extLst>
          </p:cNvPr>
          <p:cNvSpPr txBox="1"/>
          <p:nvPr/>
        </p:nvSpPr>
        <p:spPr>
          <a:xfrm>
            <a:off x="9030768" y="1146230"/>
            <a:ext cx="3113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Real satellite measures </a:t>
            </a:r>
          </a:p>
          <a:p>
            <a:pPr algn="ctr"/>
            <a:r>
              <a:rPr lang="en-US" sz="2400" dirty="0"/>
              <a:t>1985 ppb NO</a:t>
            </a:r>
            <a:r>
              <a:rPr lang="en-US" sz="2400" baseline="-25000" dirty="0"/>
              <a:t>x</a:t>
            </a:r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B37001-328D-2E82-1559-D15A28C70A51}"/>
              </a:ext>
            </a:extLst>
          </p:cNvPr>
          <p:cNvSpPr txBox="1"/>
          <p:nvPr/>
        </p:nvSpPr>
        <p:spPr>
          <a:xfrm>
            <a:off x="8595490" y="4991871"/>
            <a:ext cx="3622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 so truth is in between these two guesses</a:t>
            </a:r>
            <a:endParaRPr lang="en-US" sz="2400" baseline="-25000" dirty="0"/>
          </a:p>
        </p:txBody>
      </p:sp>
      <p:pic>
        <p:nvPicPr>
          <p:cNvPr id="31" name="Graphic 30" descr="Oil Rig with solid fill">
            <a:extLst>
              <a:ext uri="{FF2B5EF4-FFF2-40B4-BE49-F238E27FC236}">
                <a16:creationId xmlns:a16="http://schemas.microsoft.com/office/drawing/2014/main" id="{9225AC80-792C-947A-28A8-5F6FF308C1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385" y="2035925"/>
            <a:ext cx="2092660" cy="2092660"/>
          </a:xfrm>
          <a:prstGeom prst="rect">
            <a:avLst/>
          </a:prstGeom>
        </p:spPr>
      </p:pic>
      <p:pic>
        <p:nvPicPr>
          <p:cNvPr id="33" name="Graphic 32" descr="Oil Rig with solid fill">
            <a:extLst>
              <a:ext uri="{FF2B5EF4-FFF2-40B4-BE49-F238E27FC236}">
                <a16:creationId xmlns:a16="http://schemas.microsoft.com/office/drawing/2014/main" id="{2D3634FF-2BA8-2956-5701-1B874FC99C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95" y="4975358"/>
            <a:ext cx="2092660" cy="20926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DB9D0A-98D0-F407-27A6-37AA280A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3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5" grpId="0"/>
      <p:bldP spid="20" grpId="0"/>
      <p:bldP spid="22" grpId="0" animBg="1"/>
      <p:bldP spid="24" grpId="0"/>
      <p:bldP spid="2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>
            <a:extLst>
              <a:ext uri="{FF2B5EF4-FFF2-40B4-BE49-F238E27FC236}">
                <a16:creationId xmlns:a16="http://schemas.microsoft.com/office/drawing/2014/main" id="{539F6F56-AAD5-9040-01C4-5FF1EB612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56171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5E13C41-D3D6-B379-5240-CB494EE89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80491" y="1326827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A4AE2317-C3D6-C2B6-AEC1-01B674265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40678" y="515439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FE6AAB0-4757-EA2A-B03B-EC923BEC63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3" t="23661" r="24599" b="22269"/>
          <a:stretch/>
        </p:blipFill>
        <p:spPr>
          <a:xfrm>
            <a:off x="643884" y="602638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E0ABD-2273-B761-A39B-F7AE7C5D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28" y="-201985"/>
            <a:ext cx="11505088" cy="1325563"/>
          </a:xfrm>
        </p:spPr>
        <p:txBody>
          <a:bodyPr/>
          <a:lstStyle/>
          <a:p>
            <a:r>
              <a:rPr lang="en-US" dirty="0"/>
              <a:t>How LETKF can estimate emissions of any species</a:t>
            </a:r>
          </a:p>
        </p:txBody>
      </p:sp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6F6D28A3-8463-951F-99ED-D7308AF3D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3" t="23661" r="24599" b="22269"/>
          <a:stretch/>
        </p:blipFill>
        <p:spPr>
          <a:xfrm>
            <a:off x="683743" y="1497950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3D482F5E-2F50-0190-32FC-47E28DBB0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01" t="23331" r="25032" b="22135"/>
          <a:stretch/>
        </p:blipFill>
        <p:spPr>
          <a:xfrm>
            <a:off x="589006" y="410067"/>
            <a:ext cx="4054070" cy="211001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35BCFC-B4FF-D44A-CDC7-3499E3D0861C}"/>
              </a:ext>
            </a:extLst>
          </p:cNvPr>
          <p:cNvSpPr txBox="1"/>
          <p:nvPr/>
        </p:nvSpPr>
        <p:spPr>
          <a:xfrm>
            <a:off x="1711724" y="2859695"/>
            <a:ext cx="26241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Generate </a:t>
            </a:r>
            <a:r>
              <a:rPr lang="en-US" i="1" dirty="0"/>
              <a:t>n</a:t>
            </a:r>
            <a:r>
              <a:rPr lang="en-US" dirty="0"/>
              <a:t> perturbations </a:t>
            </a:r>
          </a:p>
          <a:p>
            <a:pPr algn="ctr"/>
            <a:r>
              <a:rPr lang="en-US" dirty="0"/>
              <a:t>to initial emissions map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8E6DB-BE2F-94F4-C9D3-9DD689ED37F4}"/>
              </a:ext>
            </a:extLst>
          </p:cNvPr>
          <p:cNvSpPr txBox="1"/>
          <p:nvPr/>
        </p:nvSpPr>
        <p:spPr>
          <a:xfrm>
            <a:off x="2852132" y="184878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5459E5E-194C-B0E9-EB4B-C6BA61426044}"/>
              </a:ext>
            </a:extLst>
          </p:cNvPr>
          <p:cNvSpPr/>
          <p:nvPr/>
        </p:nvSpPr>
        <p:spPr>
          <a:xfrm>
            <a:off x="5343956" y="1584739"/>
            <a:ext cx="2119699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EOS-Chem Logo | Welcome to the GEOS-Chem Web Site">
            <a:extLst>
              <a:ext uri="{FF2B5EF4-FFF2-40B4-BE49-F238E27FC236}">
                <a16:creationId xmlns:a16="http://schemas.microsoft.com/office/drawing/2014/main" id="{1DB50BEF-29B2-7E40-D374-906EE6FB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77" y="820175"/>
            <a:ext cx="1501782" cy="8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BBF6F3-84D7-62E5-90AA-AC8FAC29D71E}"/>
              </a:ext>
            </a:extLst>
          </p:cNvPr>
          <p:cNvSpPr txBox="1"/>
          <p:nvPr/>
        </p:nvSpPr>
        <p:spPr>
          <a:xfrm>
            <a:off x="5020706" y="2336336"/>
            <a:ext cx="2491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Run an atmospheric model for each</a:t>
            </a:r>
          </a:p>
          <a:p>
            <a:pPr algn="ctr"/>
            <a:r>
              <a:rPr lang="en-US" dirty="0"/>
              <a:t> emission field</a:t>
            </a:r>
          </a:p>
        </p:txBody>
      </p:sp>
      <p:pic>
        <p:nvPicPr>
          <p:cNvPr id="102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FC30D74-5DB5-9193-B5BF-1BDEBBFC6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00819" y="291845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8B7269-A1A1-18AB-4FAF-53A70E7990B5}"/>
              </a:ext>
            </a:extLst>
          </p:cNvPr>
          <p:cNvSpPr txBox="1"/>
          <p:nvPr/>
        </p:nvSpPr>
        <p:spPr>
          <a:xfrm>
            <a:off x="9692853" y="169957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5B128-92B6-CBE3-4AF0-6C2A24B21F94}"/>
              </a:ext>
            </a:extLst>
          </p:cNvPr>
          <p:cNvSpPr txBox="1"/>
          <p:nvPr/>
        </p:nvSpPr>
        <p:spPr>
          <a:xfrm>
            <a:off x="7729712" y="2881989"/>
            <a:ext cx="42696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Generate </a:t>
            </a:r>
            <a:r>
              <a:rPr lang="en-US" i="1" dirty="0"/>
              <a:t>n</a:t>
            </a:r>
            <a:r>
              <a:rPr lang="en-US" dirty="0"/>
              <a:t> simulated 3D atmospheres, each reflecting different emissions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46B7009-FA52-9B7E-BE12-61B1CA9C9855}"/>
              </a:ext>
            </a:extLst>
          </p:cNvPr>
          <p:cNvSpPr/>
          <p:nvPr/>
        </p:nvSpPr>
        <p:spPr>
          <a:xfrm rot="5400000">
            <a:off x="7846729" y="3534340"/>
            <a:ext cx="760092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354EFD-0069-D5A8-FA14-7C1E2B5CF50D}"/>
              </a:ext>
            </a:extLst>
          </p:cNvPr>
          <p:cNvSpPr txBox="1"/>
          <p:nvPr/>
        </p:nvSpPr>
        <p:spPr>
          <a:xfrm>
            <a:off x="8777291" y="3593806"/>
            <a:ext cx="31764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Apply observation operators (e.g. satellite averaging kernels)</a:t>
            </a:r>
          </a:p>
        </p:txBody>
      </p:sp>
      <p:pic>
        <p:nvPicPr>
          <p:cNvPr id="23" name="Graphic 22" descr="Satellite with solid fill">
            <a:extLst>
              <a:ext uri="{FF2B5EF4-FFF2-40B4-BE49-F238E27FC236}">
                <a16:creationId xmlns:a16="http://schemas.microsoft.com/office/drawing/2014/main" id="{BA6A4650-D278-36F4-2C55-C4C5E99B56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7600" y="5323714"/>
            <a:ext cx="914400" cy="914400"/>
          </a:xfrm>
          <a:prstGeom prst="rect">
            <a:avLst/>
          </a:prstGeom>
        </p:spPr>
      </p:pic>
      <p:pic>
        <p:nvPicPr>
          <p:cNvPr id="25" name="Graphic 24" descr="Flask with solid fill">
            <a:extLst>
              <a:ext uri="{FF2B5EF4-FFF2-40B4-BE49-F238E27FC236}">
                <a16:creationId xmlns:a16="http://schemas.microsoft.com/office/drawing/2014/main" id="{00482511-102C-8685-720C-64229047A5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6552" y="4241934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63FAD1-4207-5763-E720-3B048000A3A1}"/>
              </a:ext>
            </a:extLst>
          </p:cNvPr>
          <p:cNvSpPr txBox="1"/>
          <p:nvPr/>
        </p:nvSpPr>
        <p:spPr>
          <a:xfrm>
            <a:off x="8822876" y="4872120"/>
            <a:ext cx="3176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Compare simulated observations to actual observations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243BB69-45F4-695A-FBBD-2EBBDB86A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348107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23625A-E995-78FC-B27B-7A07563D9FF6}"/>
              </a:ext>
            </a:extLst>
          </p:cNvPr>
          <p:cNvSpPr txBox="1"/>
          <p:nvPr/>
        </p:nvSpPr>
        <p:spPr>
          <a:xfrm>
            <a:off x="8055093" y="515949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5A943DF3-2B6B-3FEE-6F9E-8D66DDBB3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89329" y="505020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30B56769-A59A-F20B-C40A-142B9FD4B61B}"/>
              </a:ext>
            </a:extLst>
          </p:cNvPr>
          <p:cNvSpPr/>
          <p:nvPr/>
        </p:nvSpPr>
        <p:spPr>
          <a:xfrm rot="10800000">
            <a:off x="5202672" y="4808462"/>
            <a:ext cx="1515383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D14168DD-CEA2-0E9E-950D-CD58C3410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91419" y="4390838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8761FB7-CE17-41A8-9B66-5C6F28E36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78087" y="3802287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F4F6606B-747B-EB76-0551-58AC7668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38228" y="3652835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DABF1FE-AE6A-6C2C-6FCC-E4B64DC277DE}"/>
              </a:ext>
            </a:extLst>
          </p:cNvPr>
          <p:cNvSpPr txBox="1"/>
          <p:nvPr/>
        </p:nvSpPr>
        <p:spPr>
          <a:xfrm>
            <a:off x="1422100" y="4522206"/>
            <a:ext cx="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E86F59-CDCF-0CD7-6109-C1C0E97911A6}"/>
              </a:ext>
            </a:extLst>
          </p:cNvPr>
          <p:cNvSpPr txBox="1"/>
          <p:nvPr/>
        </p:nvSpPr>
        <p:spPr>
          <a:xfrm>
            <a:off x="192643" y="5430833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ensemble spread to approximate prior error covariance matrix</a:t>
            </a:r>
          </a:p>
        </p:txBody>
      </p:sp>
      <p:pic>
        <p:nvPicPr>
          <p:cNvPr id="42" name="Graphic 41" descr="Satellite with solid fill">
            <a:extLst>
              <a:ext uri="{FF2B5EF4-FFF2-40B4-BE49-F238E27FC236}">
                <a16:creationId xmlns:a16="http://schemas.microsoft.com/office/drawing/2014/main" id="{2CD26B97-3C1A-8169-0331-9BCA28AB6A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61270" y="4058776"/>
            <a:ext cx="914400" cy="914400"/>
          </a:xfrm>
          <a:prstGeom prst="rect">
            <a:avLst/>
          </a:prstGeom>
        </p:spPr>
      </p:pic>
      <p:pic>
        <p:nvPicPr>
          <p:cNvPr id="43" name="Graphic 42" descr="Flask with solid fill">
            <a:extLst>
              <a:ext uri="{FF2B5EF4-FFF2-40B4-BE49-F238E27FC236}">
                <a16:creationId xmlns:a16="http://schemas.microsoft.com/office/drawing/2014/main" id="{C1AC115F-9BE2-6115-51E7-891CA72901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93318" y="4301351"/>
            <a:ext cx="914400" cy="91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27E0B8C-8296-B9D4-FA17-26A501A9E004}"/>
              </a:ext>
            </a:extLst>
          </p:cNvPr>
          <p:cNvSpPr txBox="1"/>
          <p:nvPr/>
        </p:nvSpPr>
        <p:spPr>
          <a:xfrm>
            <a:off x="2772068" y="5420240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Specify or calculate observational error covariance matrix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819A6C-4333-3DEC-79D2-1ADED1EC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47722-7BCC-EA61-36DC-DC6DE73652E0}"/>
              </a:ext>
            </a:extLst>
          </p:cNvPr>
          <p:cNvSpPr txBox="1"/>
          <p:nvPr/>
        </p:nvSpPr>
        <p:spPr>
          <a:xfrm>
            <a:off x="0" y="6489091"/>
            <a:ext cx="2671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Pendergrass et al.,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298E7-148C-77B7-3D35-EC328BA3028F}"/>
              </a:ext>
            </a:extLst>
          </p:cNvPr>
          <p:cNvSpPr txBox="1"/>
          <p:nvPr/>
        </p:nvSpPr>
        <p:spPr>
          <a:xfrm>
            <a:off x="4814833" y="6323680"/>
            <a:ext cx="273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https://</a:t>
            </a:r>
            <a:r>
              <a:rPr lang="en-US" sz="2800" b="1" dirty="0" err="1"/>
              <a:t>cheere.io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886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/>
      <p:bldP spid="19" grpId="0" animBg="1"/>
      <p:bldP spid="20" grpId="0" animBg="1"/>
      <p:bldP spid="21" grpId="0" animBg="1"/>
      <p:bldP spid="26" grpId="0"/>
      <p:bldP spid="30" grpId="0"/>
      <p:bldP spid="33" grpId="0" animBg="1"/>
      <p:bldP spid="40" grpId="0"/>
      <p:bldP spid="41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E56F21A8-B38C-DACA-4993-EBE61D8F79C9}"/>
              </a:ext>
            </a:extLst>
          </p:cNvPr>
          <p:cNvSpPr txBox="1">
            <a:spLocks/>
          </p:cNvSpPr>
          <p:nvPr/>
        </p:nvSpPr>
        <p:spPr>
          <a:xfrm>
            <a:off x="238228" y="-201985"/>
            <a:ext cx="115050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LETKF can estimate emissions of any species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539F6F56-AAD5-9040-01C4-5FF1EB612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56171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5E13C41-D3D6-B379-5240-CB494EE89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80491" y="1326827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A4AE2317-C3D6-C2B6-AEC1-01B674265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40678" y="515439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FE6AAB0-4757-EA2A-B03B-EC923BEC63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3" t="23661" r="24599" b="22269"/>
          <a:stretch/>
        </p:blipFill>
        <p:spPr>
          <a:xfrm>
            <a:off x="643884" y="602638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6F6D28A3-8463-951F-99ED-D7308AF3D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3" t="23661" r="24599" b="22269"/>
          <a:stretch/>
        </p:blipFill>
        <p:spPr>
          <a:xfrm>
            <a:off x="683743" y="1497950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3D482F5E-2F50-0190-32FC-47E28DBB0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01" t="23331" r="25032" b="22135"/>
          <a:stretch/>
        </p:blipFill>
        <p:spPr>
          <a:xfrm>
            <a:off x="589006" y="410067"/>
            <a:ext cx="4054070" cy="211001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35BCFC-B4FF-D44A-CDC7-3499E3D0861C}"/>
              </a:ext>
            </a:extLst>
          </p:cNvPr>
          <p:cNvSpPr txBox="1"/>
          <p:nvPr/>
        </p:nvSpPr>
        <p:spPr>
          <a:xfrm>
            <a:off x="147461" y="2929915"/>
            <a:ext cx="50056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Weighting by covariance matrices, calculate optimal posterior emissions and/or concentrations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8E6DB-BE2F-94F4-C9D3-9DD689ED37F4}"/>
              </a:ext>
            </a:extLst>
          </p:cNvPr>
          <p:cNvSpPr txBox="1"/>
          <p:nvPr/>
        </p:nvSpPr>
        <p:spPr>
          <a:xfrm>
            <a:off x="2852132" y="184878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02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FC30D74-5DB5-9193-B5BF-1BDEBBFC6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00819" y="291845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8B7269-A1A1-18AB-4FAF-53A70E7990B5}"/>
              </a:ext>
            </a:extLst>
          </p:cNvPr>
          <p:cNvSpPr txBox="1"/>
          <p:nvPr/>
        </p:nvSpPr>
        <p:spPr>
          <a:xfrm>
            <a:off x="9692853" y="169957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5B128-92B6-CBE3-4AF0-6C2A24B21F94}"/>
              </a:ext>
            </a:extLst>
          </p:cNvPr>
          <p:cNvSpPr txBox="1"/>
          <p:nvPr/>
        </p:nvSpPr>
        <p:spPr>
          <a:xfrm>
            <a:off x="7729712" y="2881989"/>
            <a:ext cx="42696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Generate </a:t>
            </a:r>
            <a:r>
              <a:rPr lang="en-US" i="1" dirty="0"/>
              <a:t>n</a:t>
            </a:r>
            <a:r>
              <a:rPr lang="en-US" dirty="0"/>
              <a:t> simulated 3D atmospheres, each reflecting different emissions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46B7009-FA52-9B7E-BE12-61B1CA9C9855}"/>
              </a:ext>
            </a:extLst>
          </p:cNvPr>
          <p:cNvSpPr/>
          <p:nvPr/>
        </p:nvSpPr>
        <p:spPr>
          <a:xfrm rot="5400000">
            <a:off x="7846729" y="3534340"/>
            <a:ext cx="760092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354EFD-0069-D5A8-FA14-7C1E2B5CF50D}"/>
              </a:ext>
            </a:extLst>
          </p:cNvPr>
          <p:cNvSpPr txBox="1"/>
          <p:nvPr/>
        </p:nvSpPr>
        <p:spPr>
          <a:xfrm>
            <a:off x="8777291" y="3593806"/>
            <a:ext cx="31764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Apply observation operators (e.g. satellite averaging kernels)</a:t>
            </a:r>
          </a:p>
        </p:txBody>
      </p:sp>
      <p:pic>
        <p:nvPicPr>
          <p:cNvPr id="23" name="Graphic 22" descr="Satellite with solid fill">
            <a:extLst>
              <a:ext uri="{FF2B5EF4-FFF2-40B4-BE49-F238E27FC236}">
                <a16:creationId xmlns:a16="http://schemas.microsoft.com/office/drawing/2014/main" id="{BA6A4650-D278-36F4-2C55-C4C5E99B56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7600" y="5323714"/>
            <a:ext cx="914400" cy="914400"/>
          </a:xfrm>
          <a:prstGeom prst="rect">
            <a:avLst/>
          </a:prstGeom>
        </p:spPr>
      </p:pic>
      <p:pic>
        <p:nvPicPr>
          <p:cNvPr id="25" name="Graphic 24" descr="Flask with solid fill">
            <a:extLst>
              <a:ext uri="{FF2B5EF4-FFF2-40B4-BE49-F238E27FC236}">
                <a16:creationId xmlns:a16="http://schemas.microsoft.com/office/drawing/2014/main" id="{00482511-102C-8685-720C-64229047A5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36552" y="4241934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63FAD1-4207-5763-E720-3B048000A3A1}"/>
              </a:ext>
            </a:extLst>
          </p:cNvPr>
          <p:cNvSpPr txBox="1"/>
          <p:nvPr/>
        </p:nvSpPr>
        <p:spPr>
          <a:xfrm>
            <a:off x="8822876" y="4872120"/>
            <a:ext cx="3176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Compare simulated observations to actual observations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243BB69-45F4-695A-FBBD-2EBBDB86A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348107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23625A-E995-78FC-B27B-7A07563D9FF6}"/>
              </a:ext>
            </a:extLst>
          </p:cNvPr>
          <p:cNvSpPr txBox="1"/>
          <p:nvPr/>
        </p:nvSpPr>
        <p:spPr>
          <a:xfrm>
            <a:off x="8055093" y="515949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5A943DF3-2B6B-3FEE-6F9E-8D66DDBB3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89329" y="505020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D14168DD-CEA2-0E9E-950D-CD58C3410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91419" y="4390838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8761FB7-CE17-41A8-9B66-5C6F28E36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78087" y="3802287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F4F6606B-747B-EB76-0551-58AC7668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38228" y="3652835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DABF1FE-AE6A-6C2C-6FCC-E4B64DC277DE}"/>
              </a:ext>
            </a:extLst>
          </p:cNvPr>
          <p:cNvSpPr txBox="1"/>
          <p:nvPr/>
        </p:nvSpPr>
        <p:spPr>
          <a:xfrm>
            <a:off x="1422100" y="4522206"/>
            <a:ext cx="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E86F59-CDCF-0CD7-6109-C1C0E97911A6}"/>
              </a:ext>
            </a:extLst>
          </p:cNvPr>
          <p:cNvSpPr txBox="1"/>
          <p:nvPr/>
        </p:nvSpPr>
        <p:spPr>
          <a:xfrm>
            <a:off x="192643" y="5430833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ensemble spread to approximate prior error covariance matrix</a:t>
            </a:r>
          </a:p>
        </p:txBody>
      </p:sp>
      <p:pic>
        <p:nvPicPr>
          <p:cNvPr id="42" name="Graphic 41" descr="Satellite with solid fill">
            <a:extLst>
              <a:ext uri="{FF2B5EF4-FFF2-40B4-BE49-F238E27FC236}">
                <a16:creationId xmlns:a16="http://schemas.microsoft.com/office/drawing/2014/main" id="{2CD26B97-3C1A-8169-0331-9BCA28AB6A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1270" y="4058776"/>
            <a:ext cx="914400" cy="914400"/>
          </a:xfrm>
          <a:prstGeom prst="rect">
            <a:avLst/>
          </a:prstGeom>
        </p:spPr>
      </p:pic>
      <p:pic>
        <p:nvPicPr>
          <p:cNvPr id="43" name="Graphic 42" descr="Flask with solid fill">
            <a:extLst>
              <a:ext uri="{FF2B5EF4-FFF2-40B4-BE49-F238E27FC236}">
                <a16:creationId xmlns:a16="http://schemas.microsoft.com/office/drawing/2014/main" id="{C1AC115F-9BE2-6115-51E7-891CA72901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93318" y="4301351"/>
            <a:ext cx="914400" cy="91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27E0B8C-8296-B9D4-FA17-26A501A9E004}"/>
              </a:ext>
            </a:extLst>
          </p:cNvPr>
          <p:cNvSpPr txBox="1"/>
          <p:nvPr/>
        </p:nvSpPr>
        <p:spPr>
          <a:xfrm>
            <a:off x="2772068" y="5420240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Specify or calculate observational error covariance matrix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ABF9C5D-5262-0EF0-21D9-06E7DEB2D1FB}"/>
              </a:ext>
            </a:extLst>
          </p:cNvPr>
          <p:cNvSpPr/>
          <p:nvPr/>
        </p:nvSpPr>
        <p:spPr>
          <a:xfrm rot="16200000">
            <a:off x="2644358" y="3376496"/>
            <a:ext cx="493145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16E0BA67-B06A-D9FB-8578-8D5B719FC4E1}"/>
              </a:ext>
            </a:extLst>
          </p:cNvPr>
          <p:cNvSpPr/>
          <p:nvPr/>
        </p:nvSpPr>
        <p:spPr>
          <a:xfrm rot="10800000">
            <a:off x="5202672" y="4808462"/>
            <a:ext cx="1515383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63225AE5-5A16-3AA9-07C2-C7268ABE2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4729" y="3253080"/>
            <a:ext cx="1944876" cy="15578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84CEE7-B60A-9224-58BE-6F242D820D01}"/>
              </a:ext>
            </a:extLst>
          </p:cNvPr>
          <p:cNvSpPr txBox="1"/>
          <p:nvPr/>
        </p:nvSpPr>
        <p:spPr>
          <a:xfrm>
            <a:off x="6511950" y="3708695"/>
            <a:ext cx="108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Repeat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FD4353-75C1-B897-5A30-2B0BC506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9</a:t>
            </a:fld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8B91DED-9EE2-A4A3-98EB-34AA1BED1A3E}"/>
              </a:ext>
            </a:extLst>
          </p:cNvPr>
          <p:cNvSpPr/>
          <p:nvPr/>
        </p:nvSpPr>
        <p:spPr>
          <a:xfrm>
            <a:off x="5343956" y="1584739"/>
            <a:ext cx="2119699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GEOS-Chem Logo | Welcome to the GEOS-Chem Web Site">
            <a:extLst>
              <a:ext uri="{FF2B5EF4-FFF2-40B4-BE49-F238E27FC236}">
                <a16:creationId xmlns:a16="http://schemas.microsoft.com/office/drawing/2014/main" id="{10CC5F0B-1228-569C-2136-460A25EB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77" y="820175"/>
            <a:ext cx="1501782" cy="8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11EC941-6A7A-9367-F96D-266D01AC95E5}"/>
              </a:ext>
            </a:extLst>
          </p:cNvPr>
          <p:cNvSpPr txBox="1"/>
          <p:nvPr/>
        </p:nvSpPr>
        <p:spPr>
          <a:xfrm>
            <a:off x="5020706" y="2336336"/>
            <a:ext cx="2491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Run an atmospheric model for each</a:t>
            </a:r>
          </a:p>
          <a:p>
            <a:pPr algn="ctr"/>
            <a:r>
              <a:rPr lang="en-US" dirty="0"/>
              <a:t> emission field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81D51-A7D1-BBC6-0BCC-FE79EF417512}"/>
              </a:ext>
            </a:extLst>
          </p:cNvPr>
          <p:cNvSpPr txBox="1"/>
          <p:nvPr/>
        </p:nvSpPr>
        <p:spPr>
          <a:xfrm>
            <a:off x="0" y="6489091"/>
            <a:ext cx="2671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Pendergrass et al., 2023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22C315-7F44-3678-2FAA-3650CD953604}"/>
              </a:ext>
            </a:extLst>
          </p:cNvPr>
          <p:cNvSpPr txBox="1"/>
          <p:nvPr/>
        </p:nvSpPr>
        <p:spPr>
          <a:xfrm>
            <a:off x="4814833" y="6323680"/>
            <a:ext cx="273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https://</a:t>
            </a:r>
            <a:r>
              <a:rPr lang="en-US" sz="2800" b="1" dirty="0" err="1"/>
              <a:t>cheere.io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97456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24721</TotalTime>
  <Words>2437</Words>
  <Application>Microsoft Macintosh PowerPoint</Application>
  <PresentationFormat>Widescreen</PresentationFormat>
  <Paragraphs>388</Paragraphs>
  <Slides>49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Running CHEEREIO 1.4.1 A hands-on guide to nonlinear ensemble data assimilation and emissions estimation with GEOS-Chem</vt:lpstr>
      <vt:lpstr>Table of contents</vt:lpstr>
      <vt:lpstr>Table of contents</vt:lpstr>
      <vt:lpstr>Satellite data can monitor rapidly-changing emissions</vt:lpstr>
      <vt:lpstr>Satellite data can monitor rapidly-changing emissions</vt:lpstr>
      <vt:lpstr>The bottom-up method of emissions estimation</vt:lpstr>
      <vt:lpstr>LETKF randomizes emissions and compares model predictions to observations</vt:lpstr>
      <vt:lpstr>How LETKF can estimate emissions of any species</vt:lpstr>
      <vt:lpstr>PowerPoint Presentation</vt:lpstr>
      <vt:lpstr>CHEEREIO automates LETKF inversions with state-of-the-science modeling and community tools</vt:lpstr>
      <vt:lpstr>Past CHEEREIO results: global methane budget</vt:lpstr>
      <vt:lpstr>Past CHEEREIO results: understanding sectoral drivers of emissions change</vt:lpstr>
      <vt:lpstr>Past CHEEREIO results: near-real-time monitoring of Canadian wildfires with CO</vt:lpstr>
      <vt:lpstr>Exciting CHEEREIO work in progress</vt:lpstr>
      <vt:lpstr>Table of contents</vt:lpstr>
      <vt:lpstr>Getting ready: detailed documentation is provided on ReadTheDocs</vt:lpstr>
      <vt:lpstr>Getting ready: frequently asked questions</vt:lpstr>
      <vt:lpstr>Getting ready: using git to obtain source code</vt:lpstr>
      <vt:lpstr>Getting ready: setting up software environments</vt:lpstr>
      <vt:lpstr>Getting ready: setting up software environments</vt:lpstr>
      <vt:lpstr>The MOST IMPORTANT PART: editing ens_config.json to define your LETKF problem</vt:lpstr>
      <vt:lpstr>Initialization: defining ensemble settings</vt:lpstr>
      <vt:lpstr>Initialization: how should your LETKF start?</vt:lpstr>
      <vt:lpstr>Initialization: define the state vector to be optimized</vt:lpstr>
      <vt:lpstr>PowerPoint Presentation</vt:lpstr>
      <vt:lpstr>Key data assimilation idea: an observation operator transforms GC output so that it can be compared to an observation</vt:lpstr>
      <vt:lpstr>Initialization: tell CHEEREIO how to load the observations you use</vt:lpstr>
      <vt:lpstr>Initialization: deploying the ensemble</vt:lpstr>
      <vt:lpstr>Initialization: deploying the ensemble</vt:lpstr>
      <vt:lpstr>Initialization: deploying the ensemble</vt:lpstr>
      <vt:lpstr>Table of contents</vt:lpstr>
      <vt:lpstr>Add new observation operators easily with Python-based inheritance</vt:lpstr>
      <vt:lpstr>Add new observation operators easily with Python-based inheritance</vt:lpstr>
      <vt:lpstr>Anatomy of a CHEEREIO observation operator</vt:lpstr>
      <vt:lpstr>PowerPoint Presentation</vt:lpstr>
      <vt:lpstr>PowerPoint Presentation</vt:lpstr>
      <vt:lpstr>Table of contents</vt:lpstr>
      <vt:lpstr>Run time: executing the ensemble</vt:lpstr>
      <vt:lpstr>CHEEREIO runtime: behind the scenes</vt:lpstr>
      <vt:lpstr>Run time: checking ensemble progress, duplication, and backup restoration</vt:lpstr>
      <vt:lpstr>Table of contents</vt:lpstr>
      <vt:lpstr>Postprocessing: ensemble snapshots and full postprocessing suite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hopeful promise and a dire warning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Data-intensive methods for modeling air quality</dc:title>
  <dc:creator>Pendergrass, Drew</dc:creator>
  <cp:lastModifiedBy>Drew Pendergrass, Ph.D.</cp:lastModifiedBy>
  <cp:revision>286</cp:revision>
  <dcterms:created xsi:type="dcterms:W3CDTF">2020-09-16T10:46:14Z</dcterms:created>
  <dcterms:modified xsi:type="dcterms:W3CDTF">2026-06-08T19:22:03Z</dcterms:modified>
</cp:coreProperties>
</file>