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6"/>
  </p:notesMasterIdLst>
  <p:sldIdLst>
    <p:sldId id="2369" r:id="rId2"/>
    <p:sldId id="2362" r:id="rId3"/>
    <p:sldId id="2266" r:id="rId4"/>
    <p:sldId id="459" r:id="rId5"/>
    <p:sldId id="460" r:id="rId6"/>
    <p:sldId id="2376" r:id="rId7"/>
    <p:sldId id="2367" r:id="rId8"/>
    <p:sldId id="2371" r:id="rId9"/>
    <p:sldId id="2372" r:id="rId10"/>
    <p:sldId id="2374" r:id="rId11"/>
    <p:sldId id="2377" r:id="rId12"/>
    <p:sldId id="2370" r:id="rId13"/>
    <p:sldId id="2373" r:id="rId14"/>
    <p:sldId id="237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B9E7B21-36FA-D2C0-000D-9C4F41475ECE}" name="Pendergrass, Drew" initials="PD" userId="S::pendergrass@college.harvard.edu::99078cb6-da51-41a4-ae66-1de58c48a24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2AA02B"/>
    <a:srgbClr val="8C554B"/>
    <a:srgbClr val="D72727"/>
    <a:srgbClr val="D72729"/>
    <a:srgbClr val="B5C7E7"/>
    <a:srgbClr val="976BBE"/>
    <a:srgbClr val="FFFFFF"/>
    <a:srgbClr val="D2B48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153"/>
    <p:restoredTop sz="71131"/>
  </p:normalViewPr>
  <p:slideViewPr>
    <p:cSldViewPr snapToGrid="0" snapToObjects="1">
      <p:cViewPr>
        <p:scale>
          <a:sx n="96" d="100"/>
          <a:sy n="96" d="100"/>
        </p:scale>
        <p:origin x="256" y="-552"/>
      </p:cViewPr>
      <p:guideLst/>
    </p:cSldViewPr>
  </p:slideViewPr>
  <p:notesTextViewPr>
    <p:cViewPr>
      <p:scale>
        <a:sx n="90" d="100"/>
        <a:sy n="9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F7CA7-FA65-FF46-AC8D-9FFD1F76B4BC}" type="datetimeFigureOut">
              <a:rPr lang="en-US" smtClean="0"/>
              <a:t>6/8/26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7D6DB3-23FD-DE4C-AF9D-F2768C717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729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4891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6999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CEDDB-7DA1-03E0-A584-D9D1085E8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34A176-61EB-CB03-7081-FD44B4C11E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78BF4A-C6D5-1469-C8DD-0D279EAE9F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9ED9BA-24E0-1F64-488B-A1E69C0EDA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045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the </a:t>
            </a:r>
            <a:r>
              <a:rPr lang="en-US" dirty="0" err="1"/>
              <a:t>colorbar</a:t>
            </a:r>
            <a:r>
              <a:rPr lang="en-US" dirty="0"/>
              <a:t> axis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43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53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681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064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524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38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906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6DB3-23FD-DE4C-AF9D-F2768C7170A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07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56013-8331-AA43-9BEB-A16BA7BAEC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6E6E33-473B-614B-8E7C-76E0C2F086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93E60-D411-E44E-9F97-5B6D7E197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C3446-86AA-AB42-9E82-14857A042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42BAA-358B-2B44-BF76-60BB55634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34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AC100-837E-A649-89E7-326166CCD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ECC57E-5529-1141-B582-1A0B29BB8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793F7-725A-F845-B923-C26E7CB2A9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5F1F2-ADAD-6C42-B05D-2A3AF9C06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3BC86-B1C9-2649-A515-54490FBA1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174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1F9FD9-915F-DD42-9EDF-15872F0CC0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1CC68B-61A2-624F-998D-46AFAA1537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BE0D5-7EF5-EC4F-993F-154A13769F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CDBF0-DA1D-EA42-BC75-FE06856BF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AE359-9C09-3741-8A91-707CCBB27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452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940C0-6DEE-0644-B43D-50E28E4A1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4CAC9-5F9A-CB4F-858E-2027DF7EE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AE3D8-93B2-2F48-9AC2-D81BCBE66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5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BDD03-CF2F-CC46-8222-D676019A4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D0A60-C83D-514D-A1E0-C8659A0A3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3C0EBF-9FD9-C749-A8E9-6B2A472839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8313F-8B40-BC4B-BBF5-4D4FABB92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9F994-5312-6D4B-B635-676414EAA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3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3D0CE-8734-714F-A407-470AEA52E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80859-8687-A44B-8D97-CA28583A10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A1835-36F0-984C-9CBA-C8E67767AB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2F185F-B9F6-8144-8C10-E011BBCF9A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FC791B-50D1-7945-91FD-73B5B3E8C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0D7909-187B-C04C-9402-5C74CD425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662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E622E-53CF-1746-BD9F-213EC2BC7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F4A76-C192-C94E-B667-DDED65433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BF0DDF-2992-CA44-B534-56270CF09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E39360-AA95-204A-A0E8-9D66CD29C4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723048-9C7A-AB43-A1D6-14FA7D2223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055A34-701C-B842-90B3-70B9B5D41A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ADE445-8AB1-9D45-B1BE-493DD4A91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D344B2-9372-4044-BCF6-2AA0D3CAE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0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FD3EF-A0F4-3A4F-BDD1-378D93E2F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558B5D-7398-0641-B93E-C3A6F98CF4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32374F-0F3A-304C-8C7A-EF7C87EF1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0452D6-83F3-AB44-9269-166B94E55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485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9F544C-8696-DA43-860E-0FE18EACFC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F60A2A-0DF4-1342-97D3-4A4BA5E49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64B443-59B2-584F-9613-E137C3AFA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46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2CC2F-E99D-AE41-9655-C2B08C729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82E34-71A4-2E44-A682-CDC9FF7BB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ADFAA5-210D-C140-9E6C-686FB51AC0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4BDDFD-950F-5F4F-84CC-44A5AD3252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E4E085-7032-8248-A0C7-0753726EB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B693A0-D232-924D-BEF6-98E689964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951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DB3F1-CFF7-CD48-93D1-213B4193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B02450-A7B4-0247-94E3-F5302D2A95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A1F86F-D4B5-C944-85A0-437C102E26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6C2C31-4C36-D345-AF10-6D2217397B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965008-D774-5F49-835E-FF719155D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74A9E2-1409-F44D-940C-E1C5FF20D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79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537DF4-1D98-0C4B-95F4-6D6FFB509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C2ACE8-EA82-0044-B238-E728896BF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10EED-94AE-1D4F-8BD2-C5ACA07E88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E0652-9B2C-5C41-82FB-C0D6838641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038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7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11" Type="http://schemas.openxmlformats.org/officeDocument/2006/relationships/image" Target="../media/image29.svg"/><Relationship Id="rId5" Type="http://schemas.openxmlformats.org/officeDocument/2006/relationships/image" Target="../media/image24.png"/><Relationship Id="rId10" Type="http://schemas.openxmlformats.org/officeDocument/2006/relationships/image" Target="../media/image1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02369-A0CE-6B78-1429-F43850B706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1F7210-A566-E390-20C7-E5254668F5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map of the world&#10;&#10;AI-generated content may be incorrect.">
            <a:extLst>
              <a:ext uri="{FF2B5EF4-FFF2-40B4-BE49-F238E27FC236}">
                <a16:creationId xmlns:a16="http://schemas.microsoft.com/office/drawing/2014/main" id="{36148B44-7291-2FE5-E639-B786C0F890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35" t="13386" r="13340" b="34095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FCE2EBF-3C0A-363E-5AA7-F2B382A36C2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983408"/>
          </a:xfrm>
          <a:prstGeom prst="rect">
            <a:avLst/>
          </a:prstGeom>
          <a:solidFill>
            <a:schemeClr val="tx1">
              <a:alpha val="29233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Drivers of 2013–2024 global ammonia emissions trends: implications for future climate change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0E068FC-BDC5-DC02-7BE2-99C287315AD4}"/>
              </a:ext>
            </a:extLst>
          </p:cNvPr>
          <p:cNvSpPr txBox="1">
            <a:spLocks/>
          </p:cNvSpPr>
          <p:nvPr/>
        </p:nvSpPr>
        <p:spPr>
          <a:xfrm>
            <a:off x="4113106" y="4901515"/>
            <a:ext cx="3965787" cy="16043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</a:rPr>
              <a:t>Drew Pendergrass</a:t>
            </a:r>
          </a:p>
          <a:p>
            <a:r>
              <a:rPr lang="en-US" sz="2800" dirty="0">
                <a:solidFill>
                  <a:schemeClr val="bg1"/>
                </a:solidFill>
              </a:rPr>
              <a:t>Postdoctoral associate</a:t>
            </a:r>
          </a:p>
          <a:p>
            <a:r>
              <a:rPr lang="en-US" sz="2800" dirty="0">
                <a:solidFill>
                  <a:schemeClr val="bg1"/>
                </a:solidFill>
              </a:rPr>
              <a:t>Duke University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E985D91-9013-0C6B-A339-1B0F1ED8FEDC}"/>
              </a:ext>
            </a:extLst>
          </p:cNvPr>
          <p:cNvSpPr txBox="1">
            <a:spLocks/>
          </p:cNvSpPr>
          <p:nvPr/>
        </p:nvSpPr>
        <p:spPr>
          <a:xfrm>
            <a:off x="-162911" y="2895128"/>
            <a:ext cx="3373821" cy="1086118"/>
          </a:xfrm>
          <a:prstGeom prst="rect">
            <a:avLst/>
          </a:prstGeom>
          <a:solidFill>
            <a:schemeClr val="tx1">
              <a:alpha val="40133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Twelfth International GEOS-Chem Meeting</a:t>
            </a:r>
          </a:p>
          <a:p>
            <a:r>
              <a:rPr lang="en-US" sz="2400" dirty="0">
                <a:solidFill>
                  <a:schemeClr val="bg1"/>
                </a:solidFill>
              </a:rPr>
              <a:t>St. Louis, MO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EE30F7-FA13-2AB2-AC1E-6F703C237861}"/>
              </a:ext>
            </a:extLst>
          </p:cNvPr>
          <p:cNvSpPr txBox="1"/>
          <p:nvPr/>
        </p:nvSpPr>
        <p:spPr>
          <a:xfrm>
            <a:off x="5245823" y="6157796"/>
            <a:ext cx="61324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+mj-lt"/>
              </a:rPr>
              <a:t>June 9, 2026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917A708-62A4-080F-4A72-9AE94A11B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8" y="4492473"/>
            <a:ext cx="2353479" cy="236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icholas School of the Environment at Duke | Durham NC">
            <a:extLst>
              <a:ext uri="{FF2B5EF4-FFF2-40B4-BE49-F238E27FC236}">
                <a16:creationId xmlns:a16="http://schemas.microsoft.com/office/drawing/2014/main" id="{35A7A447-E1E5-5E37-F6A0-52770C6BD7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7" b="21759"/>
          <a:stretch>
            <a:fillRect/>
          </a:stretch>
        </p:blipFill>
        <p:spPr bwMode="auto">
          <a:xfrm>
            <a:off x="9334500" y="5112990"/>
            <a:ext cx="2857500" cy="174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DDB70C4-3548-8D13-645B-16130FFC7056}"/>
              </a:ext>
            </a:extLst>
          </p:cNvPr>
          <p:cNvSpPr txBox="1">
            <a:spLocks/>
          </p:cNvSpPr>
          <p:nvPr/>
        </p:nvSpPr>
        <p:spPr>
          <a:xfrm>
            <a:off x="8818179" y="2566311"/>
            <a:ext cx="3373821" cy="1743752"/>
          </a:xfrm>
          <a:prstGeom prst="rect">
            <a:avLst/>
          </a:prstGeom>
          <a:solidFill>
            <a:srgbClr val="000000">
              <a:alpha val="39550"/>
            </a:srgb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With Drew Shindell, Lieven Clarisse, Martin Van Damme, Maureen </a:t>
            </a:r>
            <a:r>
              <a:rPr lang="en-US" sz="2400" dirty="0" err="1">
                <a:solidFill>
                  <a:schemeClr val="bg1"/>
                </a:solidFill>
              </a:rPr>
              <a:t>Beaudor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Jize</a:t>
            </a:r>
            <a:r>
              <a:rPr lang="en-US" sz="2400" dirty="0">
                <a:solidFill>
                  <a:schemeClr val="bg1"/>
                </a:solidFill>
              </a:rPr>
              <a:t> Jiang, and </a:t>
            </a:r>
            <a:r>
              <a:rPr lang="en-US" sz="2400" dirty="0" err="1">
                <a:solidFill>
                  <a:schemeClr val="bg1"/>
                </a:solidFill>
              </a:rPr>
              <a:t>Shixian</a:t>
            </a:r>
            <a:r>
              <a:rPr lang="en-US" sz="2400" dirty="0">
                <a:solidFill>
                  <a:schemeClr val="bg1"/>
                </a:solidFill>
              </a:rPr>
              <a:t> Zhai</a:t>
            </a:r>
          </a:p>
        </p:txBody>
      </p:sp>
    </p:spTree>
    <p:extLst>
      <p:ext uri="{BB962C8B-B14F-4D97-AF65-F5344CB8AC3E}">
        <p14:creationId xmlns:p14="http://schemas.microsoft.com/office/powerpoint/2010/main" val="2422945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1960B-0068-E634-8390-6CCC1CFC8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28" y="136525"/>
            <a:ext cx="11738344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While </a:t>
            </a:r>
            <a:r>
              <a:rPr lang="en-US" b="1" dirty="0">
                <a:solidFill>
                  <a:srgbClr val="D72727"/>
                </a:solidFill>
              </a:rPr>
              <a:t>fires</a:t>
            </a:r>
            <a:r>
              <a:rPr lang="en-US" dirty="0"/>
              <a:t> drive global interannual variability, increases in </a:t>
            </a:r>
            <a:r>
              <a:rPr lang="en-US" b="1" dirty="0">
                <a:solidFill>
                  <a:srgbClr val="8C554B"/>
                </a:solidFill>
              </a:rPr>
              <a:t>livestock</a:t>
            </a:r>
            <a:r>
              <a:rPr lang="en-US" dirty="0"/>
              <a:t> and </a:t>
            </a:r>
            <a:r>
              <a:rPr lang="en-US" b="1" dirty="0">
                <a:solidFill>
                  <a:srgbClr val="2AA02B"/>
                </a:solidFill>
              </a:rPr>
              <a:t>soil</a:t>
            </a:r>
            <a:r>
              <a:rPr lang="en-US" dirty="0"/>
              <a:t> emissions drive long-term trend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48A0C2-CFD7-2AAA-C002-2EB2659A5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10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543F08-F709-C24C-4AA7-63DA5ECDFCB4}"/>
              </a:ext>
            </a:extLst>
          </p:cNvPr>
          <p:cNvGrpSpPr/>
          <p:nvPr/>
        </p:nvGrpSpPr>
        <p:grpSpPr>
          <a:xfrm>
            <a:off x="838200" y="1555459"/>
            <a:ext cx="9759462" cy="4936120"/>
            <a:chOff x="0" y="1555459"/>
            <a:chExt cx="9759462" cy="493612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9228366-365E-2361-AD53-5F09C9E70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555459"/>
              <a:ext cx="7772400" cy="493612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21625C5-3E35-FC74-395B-773FFBCC5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500" r="34759"/>
            <a:stretch>
              <a:fillRect/>
            </a:stretch>
          </p:blipFill>
          <p:spPr>
            <a:xfrm>
              <a:off x="5038390" y="1555459"/>
              <a:ext cx="4721072" cy="493612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731F77E-6E4D-C7C0-0FEE-91E5E3896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5158" t="22983" b="32130"/>
            <a:stretch>
              <a:fillRect/>
            </a:stretch>
          </p:blipFill>
          <p:spPr>
            <a:xfrm>
              <a:off x="2637691" y="4005934"/>
              <a:ext cx="2330359" cy="1906658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8FB45F8-9456-91C7-3269-23D7A9243442}"/>
              </a:ext>
            </a:extLst>
          </p:cNvPr>
          <p:cNvSpPr txBox="1"/>
          <p:nvPr/>
        </p:nvSpPr>
        <p:spPr>
          <a:xfrm>
            <a:off x="0" y="6489091"/>
            <a:ext cx="2041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This work, in prep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174349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66E00C1-9B54-256E-4430-A45CECDA0B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4149"/>
          <a:stretch>
            <a:fillRect/>
          </a:stretch>
        </p:blipFill>
        <p:spPr>
          <a:xfrm>
            <a:off x="4950" y="854764"/>
            <a:ext cx="12147294" cy="58442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5BAC44-77B0-5F21-B98D-3377B9443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136525"/>
            <a:ext cx="12489711" cy="1325563"/>
          </a:xfrm>
        </p:spPr>
        <p:txBody>
          <a:bodyPr/>
          <a:lstStyle/>
          <a:p>
            <a:r>
              <a:rPr lang="en-US" dirty="0"/>
              <a:t>Dominant sectoral drivers of change are regionally varied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A35A48-86A8-C3DB-62E0-5BCE76858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11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5A448E-DF8A-522C-2B92-2FAF451454DB}"/>
              </a:ext>
            </a:extLst>
          </p:cNvPr>
          <p:cNvSpPr txBox="1"/>
          <p:nvPr/>
        </p:nvSpPr>
        <p:spPr>
          <a:xfrm>
            <a:off x="0" y="6489091"/>
            <a:ext cx="2041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This work, in prep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505190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45432-8550-E204-D77E-C01C5DDE3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696" y="22809"/>
            <a:ext cx="11843304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Climate change increases our data-driven ammonia emissions, consistent with two mechanistic land models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4B9B577-8DBC-0630-702F-9D315006B1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237421" y="1348372"/>
            <a:ext cx="9717157" cy="550962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F2879A-E86C-5663-DEFF-FB54916F8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12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551D7F-6FFA-C05E-5B23-2882EACE600A}"/>
              </a:ext>
            </a:extLst>
          </p:cNvPr>
          <p:cNvSpPr txBox="1"/>
          <p:nvPr/>
        </p:nvSpPr>
        <p:spPr>
          <a:xfrm>
            <a:off x="0" y="6489091"/>
            <a:ext cx="2041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This work, in prep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268424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92CE2-2D46-B283-692A-039AA0D62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Take-aways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4033ED-1628-D8CE-3CB3-C2F0164DB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 descr="A graph showing the amount of emission in the year&#10;&#10;AI-generated content may be incorrect.">
            <a:extLst>
              <a:ext uri="{FF2B5EF4-FFF2-40B4-BE49-F238E27FC236}">
                <a16:creationId xmlns:a16="http://schemas.microsoft.com/office/drawing/2014/main" id="{CCC4F1CA-541C-DB77-61EF-ED8A97F62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77" y="1887868"/>
            <a:ext cx="6593960" cy="34038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F58082-7D93-A738-3933-42649789EB2E}"/>
              </a:ext>
            </a:extLst>
          </p:cNvPr>
          <p:cNvSpPr txBox="1"/>
          <p:nvPr/>
        </p:nvSpPr>
        <p:spPr>
          <a:xfrm>
            <a:off x="600528" y="5278225"/>
            <a:ext cx="57256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Global NH</a:t>
            </a:r>
            <a:r>
              <a:rPr lang="en-US" sz="2800" baseline="-25000" dirty="0"/>
              <a:t>3</a:t>
            </a:r>
            <a:r>
              <a:rPr lang="en-US" sz="2800" dirty="0"/>
              <a:t> emissions are probably in the 80-90 </a:t>
            </a:r>
            <a:r>
              <a:rPr lang="en-US" sz="2800" dirty="0" err="1"/>
              <a:t>Tg</a:t>
            </a:r>
            <a:r>
              <a:rPr lang="en-US" sz="2800" dirty="0"/>
              <a:t> a</a:t>
            </a:r>
            <a:r>
              <a:rPr lang="en-US" sz="2800" baseline="30000" dirty="0"/>
              <a:t>-1</a:t>
            </a:r>
            <a:r>
              <a:rPr lang="en-US" sz="2800" dirty="0"/>
              <a:t> range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DF8B744-8391-7B15-9866-4257850CBF14}"/>
              </a:ext>
            </a:extLst>
          </p:cNvPr>
          <p:cNvCxnSpPr/>
          <p:nvPr/>
        </p:nvCxnSpPr>
        <p:spPr>
          <a:xfrm>
            <a:off x="1113185" y="3943292"/>
            <a:ext cx="993911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CD31D8F-A6C7-9444-1344-C7634DCD0EBA}"/>
              </a:ext>
            </a:extLst>
          </p:cNvPr>
          <p:cNvSpPr txBox="1"/>
          <p:nvPr/>
        </p:nvSpPr>
        <p:spPr>
          <a:xfrm>
            <a:off x="1023658" y="3389244"/>
            <a:ext cx="1418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This work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9601439-4869-E4C8-8EBE-D6891F34AC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185" t="2154" r="29191" b="9897"/>
          <a:stretch>
            <a:fillRect/>
          </a:stretch>
        </p:blipFill>
        <p:spPr>
          <a:xfrm>
            <a:off x="7614480" y="109335"/>
            <a:ext cx="3932434" cy="35570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9C76D0A-6D3C-538E-61FA-71F0EB7A3D74}"/>
              </a:ext>
            </a:extLst>
          </p:cNvPr>
          <p:cNvSpPr txBox="1"/>
          <p:nvPr/>
        </p:nvSpPr>
        <p:spPr>
          <a:xfrm>
            <a:off x="7815943" y="2035027"/>
            <a:ext cx="41324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While </a:t>
            </a:r>
            <a:r>
              <a:rPr lang="en-US" sz="2800" b="1" dirty="0">
                <a:solidFill>
                  <a:srgbClr val="D72727"/>
                </a:solidFill>
              </a:rPr>
              <a:t>fires</a:t>
            </a:r>
            <a:r>
              <a:rPr lang="en-US" sz="2800" dirty="0"/>
              <a:t> drive interannual variability, </a:t>
            </a:r>
            <a:r>
              <a:rPr lang="en-US" sz="2800" b="1" dirty="0">
                <a:solidFill>
                  <a:srgbClr val="2AA02B"/>
                </a:solidFill>
              </a:rPr>
              <a:t>agri</a:t>
            </a:r>
            <a:r>
              <a:rPr lang="en-US" sz="2800" b="1" dirty="0">
                <a:solidFill>
                  <a:srgbClr val="8C554B"/>
                </a:solidFill>
              </a:rPr>
              <a:t>culture</a:t>
            </a:r>
            <a:r>
              <a:rPr lang="en-US" sz="2800" dirty="0"/>
              <a:t> drives long-term increase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F240DA-22EE-4D41-DEEA-4505E6BF59E8}"/>
              </a:ext>
            </a:extLst>
          </p:cNvPr>
          <p:cNvSpPr txBox="1"/>
          <p:nvPr/>
        </p:nvSpPr>
        <p:spPr>
          <a:xfrm>
            <a:off x="7120465" y="4448693"/>
            <a:ext cx="47626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 many regions, climate change will increase NH</a:t>
            </a:r>
            <a:r>
              <a:rPr lang="en-US" sz="2800" baseline="-25000" dirty="0"/>
              <a:t>3</a:t>
            </a:r>
            <a:r>
              <a:rPr lang="en-US" sz="2800" dirty="0"/>
              <a:t> emissions up to 20% by 2100, consistent with physical models</a:t>
            </a:r>
          </a:p>
        </p:txBody>
      </p:sp>
      <p:pic>
        <p:nvPicPr>
          <p:cNvPr id="18" name="Graphic 17" descr="Thermometer with solid fill">
            <a:extLst>
              <a:ext uri="{FF2B5EF4-FFF2-40B4-BE49-F238E27FC236}">
                <a16:creationId xmlns:a16="http://schemas.microsoft.com/office/drawing/2014/main" id="{FCC427CC-BE3E-3F09-3A66-2E67AB21259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02432" y="3850909"/>
            <a:ext cx="1380672" cy="138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22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526531-6A48-FCAC-4D70-06AA424E3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0977E-1548-F4C8-AC53-AA3CF3AAF3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FB6917-BCA5-FDBC-3E65-888A08212B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map of the world&#10;&#10;AI-generated content may be incorrect.">
            <a:extLst>
              <a:ext uri="{FF2B5EF4-FFF2-40B4-BE49-F238E27FC236}">
                <a16:creationId xmlns:a16="http://schemas.microsoft.com/office/drawing/2014/main" id="{D6E84F8C-6B65-956E-C7D0-275290E83A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35" t="13386" r="13340" b="34095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2D1A988-E085-E6C1-FECF-881CC293B9AC}"/>
              </a:ext>
            </a:extLst>
          </p:cNvPr>
          <p:cNvSpPr txBox="1">
            <a:spLocks/>
          </p:cNvSpPr>
          <p:nvPr/>
        </p:nvSpPr>
        <p:spPr>
          <a:xfrm>
            <a:off x="3677479" y="2910802"/>
            <a:ext cx="4214192" cy="1036395"/>
          </a:xfrm>
          <a:prstGeom prst="rect">
            <a:avLst/>
          </a:prstGeom>
          <a:solidFill>
            <a:schemeClr val="tx1">
              <a:alpha val="20671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Thank you!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A9AD825-7DE4-18C4-AA99-3F364D132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2474"/>
            <a:ext cx="2353479" cy="236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Nicholas School of the Environment at Duke | Durham NC">
            <a:extLst>
              <a:ext uri="{FF2B5EF4-FFF2-40B4-BE49-F238E27FC236}">
                <a16:creationId xmlns:a16="http://schemas.microsoft.com/office/drawing/2014/main" id="{3BD4A130-520D-5357-7428-5A43168DFC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7" b="21759"/>
          <a:stretch>
            <a:fillRect/>
          </a:stretch>
        </p:blipFill>
        <p:spPr bwMode="auto">
          <a:xfrm>
            <a:off x="9253066" y="4840100"/>
            <a:ext cx="2857500" cy="174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304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87DDF-CAEC-E4C3-2950-747BC58FF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Ammonia has natural, industrial, and agricultural 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DF843E-8EDC-63B6-82DB-9F3A07775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2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406149-21F2-6D25-F08E-924CF4F44958}"/>
              </a:ext>
            </a:extLst>
          </p:cNvPr>
          <p:cNvGrpSpPr/>
          <p:nvPr/>
        </p:nvGrpSpPr>
        <p:grpSpPr>
          <a:xfrm>
            <a:off x="0" y="1690688"/>
            <a:ext cx="5548872" cy="5181600"/>
            <a:chOff x="5280237" y="1507218"/>
            <a:chExt cx="5548872" cy="5181600"/>
          </a:xfrm>
        </p:grpSpPr>
        <p:pic>
          <p:nvPicPr>
            <p:cNvPr id="7" name="Picture 6" descr="A graph of gas emissions&#10;&#10;AI-generated content may be incorrect.">
              <a:extLst>
                <a:ext uri="{FF2B5EF4-FFF2-40B4-BE49-F238E27FC236}">
                  <a16:creationId xmlns:a16="http://schemas.microsoft.com/office/drawing/2014/main" id="{08C170B1-5C85-80AE-9D9A-A3A9245A1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28608"/>
            <a:stretch>
              <a:fillRect/>
            </a:stretch>
          </p:blipFill>
          <p:spPr>
            <a:xfrm>
              <a:off x="5280237" y="1507218"/>
              <a:ext cx="5548872" cy="51816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C1A4B9E-51CB-BFAD-459A-88E9F1862A89}"/>
                </a:ext>
              </a:extLst>
            </p:cNvPr>
            <p:cNvSpPr txBox="1"/>
            <p:nvPr/>
          </p:nvSpPr>
          <p:spPr>
            <a:xfrm rot="16200000">
              <a:off x="4300690" y="3742608"/>
              <a:ext cx="258519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NH</a:t>
              </a:r>
              <a:r>
                <a:rPr lang="en-US" sz="2000" baseline="-25000" dirty="0"/>
                <a:t>3</a:t>
              </a:r>
              <a:r>
                <a:rPr lang="en-US" sz="2000" dirty="0"/>
                <a:t> emissions (</a:t>
              </a:r>
              <a:r>
                <a:rPr lang="en-US" sz="2000" dirty="0" err="1"/>
                <a:t>Tg</a:t>
              </a:r>
              <a:r>
                <a:rPr lang="en-US" sz="2000" dirty="0"/>
                <a:t> a</a:t>
              </a:r>
              <a:r>
                <a:rPr lang="en-US" sz="2000" baseline="30000" dirty="0"/>
                <a:t>-1</a:t>
              </a:r>
              <a:r>
                <a:rPr lang="en-US" sz="2000" dirty="0"/>
                <a:t>)</a:t>
              </a:r>
            </a:p>
          </p:txBody>
        </p:sp>
      </p:grpSp>
      <p:pic>
        <p:nvPicPr>
          <p:cNvPr id="9" name="Picture 8" descr="A graph of gas emissions&#10;&#10;AI-generated content may be incorrect.">
            <a:extLst>
              <a:ext uri="{FF2B5EF4-FFF2-40B4-BE49-F238E27FC236}">
                <a16:creationId xmlns:a16="http://schemas.microsoft.com/office/drawing/2014/main" id="{6AE160FA-4558-2DEC-A53D-594A843070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2105" t="38830" r="2216" b="44462"/>
          <a:stretch>
            <a:fillRect/>
          </a:stretch>
        </p:blipFill>
        <p:spPr>
          <a:xfrm>
            <a:off x="2033056" y="3693268"/>
            <a:ext cx="1995865" cy="865729"/>
          </a:xfrm>
          <a:prstGeom prst="rect">
            <a:avLst/>
          </a:prstGeom>
        </p:spPr>
      </p:pic>
      <p:pic>
        <p:nvPicPr>
          <p:cNvPr id="11" name="Picture 10" descr="A map of the world&#10;&#10;AI-generated content may be incorrect.">
            <a:extLst>
              <a:ext uri="{FF2B5EF4-FFF2-40B4-BE49-F238E27FC236}">
                <a16:creationId xmlns:a16="http://schemas.microsoft.com/office/drawing/2014/main" id="{02060567-06F4-240D-4EC0-C69D9F1D78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655" t="12581" r="50157"/>
          <a:stretch>
            <a:fillRect/>
          </a:stretch>
        </p:blipFill>
        <p:spPr>
          <a:xfrm>
            <a:off x="5661867" y="1487486"/>
            <a:ext cx="5246915" cy="2809697"/>
          </a:xfrm>
          <a:prstGeom prst="rect">
            <a:avLst/>
          </a:prstGeom>
        </p:spPr>
      </p:pic>
      <p:pic>
        <p:nvPicPr>
          <p:cNvPr id="12" name="Picture 11" descr="A map of the world&#10;&#10;AI-generated content may be incorrect.">
            <a:extLst>
              <a:ext uri="{FF2B5EF4-FFF2-40B4-BE49-F238E27FC236}">
                <a16:creationId xmlns:a16="http://schemas.microsoft.com/office/drawing/2014/main" id="{12BB5EC1-2F47-9777-3240-DACEB84801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4358" t="11503" b="8422"/>
          <a:stretch>
            <a:fillRect/>
          </a:stretch>
        </p:blipFill>
        <p:spPr>
          <a:xfrm>
            <a:off x="5635955" y="3998852"/>
            <a:ext cx="5272827" cy="25607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A92F053-7482-47C5-F944-AD549246E16B}"/>
              </a:ext>
            </a:extLst>
          </p:cNvPr>
          <p:cNvSpPr txBox="1"/>
          <p:nvPr/>
        </p:nvSpPr>
        <p:spPr>
          <a:xfrm>
            <a:off x="1023171" y="5612810"/>
            <a:ext cx="42547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Oceans, soils, and animals (especially birds)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A93461-9718-4BD6-15D4-1A962E708386}"/>
              </a:ext>
            </a:extLst>
          </p:cNvPr>
          <p:cNvSpPr txBox="1"/>
          <p:nvPr/>
        </p:nvSpPr>
        <p:spPr>
          <a:xfrm>
            <a:off x="7553106" y="3565189"/>
            <a:ext cx="32858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Agriculture (livestock plus crops)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25CCD9-A784-9696-98E4-F019350E8EF3}"/>
              </a:ext>
            </a:extLst>
          </p:cNvPr>
          <p:cNvSpPr txBox="1"/>
          <p:nvPr/>
        </p:nvSpPr>
        <p:spPr>
          <a:xfrm>
            <a:off x="7659545" y="6144462"/>
            <a:ext cx="31793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Non-agricultural anthropogenic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7DEDA0-6FD4-5B80-28AE-234CDE79143B}"/>
              </a:ext>
            </a:extLst>
          </p:cNvPr>
          <p:cNvSpPr txBox="1"/>
          <p:nvPr/>
        </p:nvSpPr>
        <p:spPr>
          <a:xfrm>
            <a:off x="5622337" y="6505919"/>
            <a:ext cx="3519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Liu et al., 2022 (2010 emissions)</a:t>
            </a:r>
            <a:endParaRPr lang="en-US" sz="2000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30EAE4-68E8-9939-7A4A-17F11806BB61}"/>
              </a:ext>
            </a:extLst>
          </p:cNvPr>
          <p:cNvSpPr txBox="1"/>
          <p:nvPr/>
        </p:nvSpPr>
        <p:spPr>
          <a:xfrm>
            <a:off x="0" y="6489091"/>
            <a:ext cx="2041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This work, in prep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228324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633A7-1448-A3E3-FC8B-018FE526C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81" y="210980"/>
            <a:ext cx="11319419" cy="1325563"/>
          </a:xfrm>
        </p:spPr>
        <p:txBody>
          <a:bodyPr>
            <a:normAutofit/>
          </a:bodyPr>
          <a:lstStyle/>
          <a:p>
            <a:r>
              <a:rPr lang="en-US" dirty="0">
                <a:cs typeface="Calibri" panose="020F0502020204030204" pitchFamily="34" charset="0"/>
              </a:rPr>
              <a:t>The literature disagrees about how much ammonia is emitted globally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4FC527F-A2DA-B34C-5B53-65ED36657E5E}"/>
              </a:ext>
            </a:extLst>
          </p:cNvPr>
          <p:cNvSpPr txBox="1"/>
          <p:nvPr/>
        </p:nvSpPr>
        <p:spPr>
          <a:xfrm>
            <a:off x="7483180" y="6208330"/>
            <a:ext cx="5011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</a:t>
            </a:r>
            <a:r>
              <a:rPr lang="en-US" sz="2400" baseline="-2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columns, July 2019</a:t>
            </a:r>
          </a:p>
        </p:txBody>
      </p:sp>
      <p:pic>
        <p:nvPicPr>
          <p:cNvPr id="31" name="Picture 30" descr="A graph showing the amount of emission in the year&#10;&#10;AI-generated content may be incorrect.">
            <a:extLst>
              <a:ext uri="{FF2B5EF4-FFF2-40B4-BE49-F238E27FC236}">
                <a16:creationId xmlns:a16="http://schemas.microsoft.com/office/drawing/2014/main" id="{74C35A7A-0033-89D4-6F19-21088279D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687" y="1513568"/>
            <a:ext cx="9944626" cy="5133452"/>
          </a:xfrm>
          <a:prstGeom prst="rect">
            <a:avLst/>
          </a:prstGeom>
        </p:spPr>
      </p:pic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7CA63D48-51E3-72FD-BCAE-7D4F654DB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2AE0652-9B2C-5C41-82FB-C0D6838641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895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6">
            <a:extLst>
              <a:ext uri="{FF2B5EF4-FFF2-40B4-BE49-F238E27FC236}">
                <a16:creationId xmlns:a16="http://schemas.microsoft.com/office/drawing/2014/main" id="{539F6F56-AAD5-9040-01C4-5FF1EB6127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7" t="52403" r="31883" b="28268"/>
          <a:stretch/>
        </p:blipFill>
        <p:spPr bwMode="auto">
          <a:xfrm>
            <a:off x="6910698" y="4561719"/>
            <a:ext cx="2403938" cy="1174613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GMD - Global simulation of tropospheric chemistry at 12.5 km resolution:  performance and evaluation of the GEOS-Chem chemical module (v10-1) within  the NASA GEOS Earth system model (GEOS-5 ESM)">
            <a:extLst>
              <a:ext uri="{FF2B5EF4-FFF2-40B4-BE49-F238E27FC236}">
                <a16:creationId xmlns:a16="http://schemas.microsoft.com/office/drawing/2014/main" id="{15E13C41-D3D6-B379-5240-CB494EE89A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8961" r="2703" b="22365"/>
          <a:stretch/>
        </p:blipFill>
        <p:spPr bwMode="auto">
          <a:xfrm>
            <a:off x="7680491" y="1326827"/>
            <a:ext cx="4184069" cy="2069965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GMD - Global simulation of tropospheric chemistry at 12.5 km resolution:  performance and evaluation of the GEOS-Chem chemical module (v10-1) within  the NASA GEOS Earth system model (GEOS-5 ESM)">
            <a:extLst>
              <a:ext uri="{FF2B5EF4-FFF2-40B4-BE49-F238E27FC236}">
                <a16:creationId xmlns:a16="http://schemas.microsoft.com/office/drawing/2014/main" id="{A4AE2317-C3D6-C2B6-AEC1-01B674265F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8961" r="2703" b="22365"/>
          <a:stretch/>
        </p:blipFill>
        <p:spPr bwMode="auto">
          <a:xfrm>
            <a:off x="7640678" y="515439"/>
            <a:ext cx="4184069" cy="2069965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1FE6AAB0-4757-EA2A-B03B-EC923BEC63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43" t="23661" r="24599" b="22269"/>
          <a:stretch/>
        </p:blipFill>
        <p:spPr>
          <a:xfrm>
            <a:off x="643884" y="602638"/>
            <a:ext cx="4092146" cy="2092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isometricOffAxis1Top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5E0ABD-2273-B761-A39B-F7AE7C5DD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228" y="-201985"/>
            <a:ext cx="11505088" cy="1325563"/>
          </a:xfrm>
        </p:spPr>
        <p:txBody>
          <a:bodyPr/>
          <a:lstStyle/>
          <a:p>
            <a:r>
              <a:rPr lang="en-US" dirty="0"/>
              <a:t>How LETKF can estimate emissions of any species</a:t>
            </a:r>
          </a:p>
        </p:txBody>
      </p:sp>
      <p:pic>
        <p:nvPicPr>
          <p:cNvPr id="6" name="Picture 5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6F6D28A3-8463-951F-99ED-D7308AF3D2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43" t="23661" r="24599" b="22269"/>
          <a:stretch/>
        </p:blipFill>
        <p:spPr>
          <a:xfrm>
            <a:off x="683743" y="1497950"/>
            <a:ext cx="4092146" cy="2092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isometricOffAxis1Top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A picture containing whiteboard&#10;&#10;Description automatically generated">
            <a:extLst>
              <a:ext uri="{FF2B5EF4-FFF2-40B4-BE49-F238E27FC236}">
                <a16:creationId xmlns:a16="http://schemas.microsoft.com/office/drawing/2014/main" id="{3D482F5E-2F50-0190-32FC-47E28DBB09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01" t="23331" r="25032" b="22135"/>
          <a:stretch/>
        </p:blipFill>
        <p:spPr>
          <a:xfrm>
            <a:off x="589006" y="410067"/>
            <a:ext cx="4054070" cy="2110013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35BCFC-B4FF-D44A-CDC7-3499E3D0861C}"/>
              </a:ext>
            </a:extLst>
          </p:cNvPr>
          <p:cNvSpPr txBox="1"/>
          <p:nvPr/>
        </p:nvSpPr>
        <p:spPr>
          <a:xfrm>
            <a:off x="1711724" y="2859695"/>
            <a:ext cx="262418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Generate </a:t>
            </a:r>
            <a:r>
              <a:rPr lang="en-US" i="1" dirty="0"/>
              <a:t>n</a:t>
            </a:r>
            <a:r>
              <a:rPr lang="en-US" dirty="0"/>
              <a:t> perturbations </a:t>
            </a:r>
          </a:p>
          <a:p>
            <a:pPr algn="ctr"/>
            <a:r>
              <a:rPr lang="en-US" dirty="0"/>
              <a:t>to initial emissions map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E8E6DB-BE2F-94F4-C9D3-9DD689ED37F4}"/>
              </a:ext>
            </a:extLst>
          </p:cNvPr>
          <p:cNvSpPr txBox="1"/>
          <p:nvPr/>
        </p:nvSpPr>
        <p:spPr>
          <a:xfrm>
            <a:off x="2852132" y="1848787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35459E5E-194C-B0E9-EB4B-C6BA61426044}"/>
              </a:ext>
            </a:extLst>
          </p:cNvPr>
          <p:cNvSpPr/>
          <p:nvPr/>
        </p:nvSpPr>
        <p:spPr>
          <a:xfrm>
            <a:off x="5343956" y="1584739"/>
            <a:ext cx="2119699" cy="8714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GEOS-Chem Logo | Welcome to the GEOS-Chem Web Site">
            <a:extLst>
              <a:ext uri="{FF2B5EF4-FFF2-40B4-BE49-F238E27FC236}">
                <a16:creationId xmlns:a16="http://schemas.microsoft.com/office/drawing/2014/main" id="{1DB50BEF-29B2-7E40-D374-906EE6FB9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77" y="820175"/>
            <a:ext cx="1501782" cy="87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EBBF6F3-84D7-62E5-90AA-AC8FAC29D71E}"/>
              </a:ext>
            </a:extLst>
          </p:cNvPr>
          <p:cNvSpPr txBox="1"/>
          <p:nvPr/>
        </p:nvSpPr>
        <p:spPr>
          <a:xfrm>
            <a:off x="5020706" y="2336336"/>
            <a:ext cx="2491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Run an atmospheric model for each</a:t>
            </a:r>
          </a:p>
          <a:p>
            <a:pPr algn="ctr"/>
            <a:r>
              <a:rPr lang="en-US" dirty="0"/>
              <a:t> emission field</a:t>
            </a:r>
          </a:p>
        </p:txBody>
      </p:sp>
      <p:pic>
        <p:nvPicPr>
          <p:cNvPr id="1028" name="Picture 4" descr="GMD - Global simulation of tropospheric chemistry at 12.5 km resolution:  performance and evaluation of the GEOS-Chem chemical module (v10-1) within  the NASA GEOS Earth system model (GEOS-5 ESM)">
            <a:extLst>
              <a:ext uri="{FF2B5EF4-FFF2-40B4-BE49-F238E27FC236}">
                <a16:creationId xmlns:a16="http://schemas.microsoft.com/office/drawing/2014/main" id="{1FC30D74-5DB5-9193-B5BF-1BDEBBFC6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8961" r="2703" b="22365"/>
          <a:stretch/>
        </p:blipFill>
        <p:spPr bwMode="auto">
          <a:xfrm>
            <a:off x="7600819" y="291845"/>
            <a:ext cx="4184069" cy="2069965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A8B7269-A1A1-18AB-4FAF-53A70E7990B5}"/>
              </a:ext>
            </a:extLst>
          </p:cNvPr>
          <p:cNvSpPr txBox="1"/>
          <p:nvPr/>
        </p:nvSpPr>
        <p:spPr>
          <a:xfrm>
            <a:off x="9692853" y="1699571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55B128-92B6-CBE3-4AF0-6C2A24B21F94}"/>
              </a:ext>
            </a:extLst>
          </p:cNvPr>
          <p:cNvSpPr txBox="1"/>
          <p:nvPr/>
        </p:nvSpPr>
        <p:spPr>
          <a:xfrm>
            <a:off x="7729712" y="2881989"/>
            <a:ext cx="426964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Generate </a:t>
            </a:r>
            <a:r>
              <a:rPr lang="en-US" i="1" dirty="0"/>
              <a:t>n</a:t>
            </a:r>
            <a:r>
              <a:rPr lang="en-US" dirty="0"/>
              <a:t> simulated 3D atmospheres, each reflecting different emissions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D46B7009-FA52-9B7E-BE12-61B1CA9C9855}"/>
              </a:ext>
            </a:extLst>
          </p:cNvPr>
          <p:cNvSpPr/>
          <p:nvPr/>
        </p:nvSpPr>
        <p:spPr>
          <a:xfrm rot="5400000">
            <a:off x="7846729" y="3534340"/>
            <a:ext cx="760092" cy="8714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354EFD-0069-D5A8-FA14-7C1E2B5CF50D}"/>
              </a:ext>
            </a:extLst>
          </p:cNvPr>
          <p:cNvSpPr txBox="1"/>
          <p:nvPr/>
        </p:nvSpPr>
        <p:spPr>
          <a:xfrm>
            <a:off x="8777291" y="3593806"/>
            <a:ext cx="31764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Apply observation operators (e.g. satellite averaging kernels)</a:t>
            </a:r>
          </a:p>
        </p:txBody>
      </p:sp>
      <p:pic>
        <p:nvPicPr>
          <p:cNvPr id="23" name="Graphic 22" descr="Satellite with solid fill">
            <a:extLst>
              <a:ext uri="{FF2B5EF4-FFF2-40B4-BE49-F238E27FC236}">
                <a16:creationId xmlns:a16="http://schemas.microsoft.com/office/drawing/2014/main" id="{BA6A4650-D278-36F4-2C55-C4C5E99B56C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77600" y="5323714"/>
            <a:ext cx="914400" cy="914400"/>
          </a:xfrm>
          <a:prstGeom prst="rect">
            <a:avLst/>
          </a:prstGeom>
        </p:spPr>
      </p:pic>
      <p:pic>
        <p:nvPicPr>
          <p:cNvPr id="25" name="Graphic 24" descr="Flask with solid fill">
            <a:extLst>
              <a:ext uri="{FF2B5EF4-FFF2-40B4-BE49-F238E27FC236}">
                <a16:creationId xmlns:a16="http://schemas.microsoft.com/office/drawing/2014/main" id="{00482511-102C-8685-720C-64229047A57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36552" y="4241934"/>
            <a:ext cx="914400" cy="914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C63FAD1-4207-5763-E720-3B048000A3A1}"/>
              </a:ext>
            </a:extLst>
          </p:cNvPr>
          <p:cNvSpPr txBox="1"/>
          <p:nvPr/>
        </p:nvSpPr>
        <p:spPr>
          <a:xfrm>
            <a:off x="8822876" y="4872120"/>
            <a:ext cx="31764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Compare simulated observations to actual observations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0243BB69-45F4-695A-FBBD-2EBBDB86A3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7" t="52403" r="31883" b="28268"/>
          <a:stretch/>
        </p:blipFill>
        <p:spPr bwMode="auto">
          <a:xfrm>
            <a:off x="6910698" y="4348107"/>
            <a:ext cx="2403938" cy="1174613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123625A-E995-78FC-B27B-7A07563D9FF6}"/>
              </a:ext>
            </a:extLst>
          </p:cNvPr>
          <p:cNvSpPr txBox="1"/>
          <p:nvPr/>
        </p:nvSpPr>
        <p:spPr>
          <a:xfrm>
            <a:off x="8055093" y="5159495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31" name="Picture 6">
            <a:extLst>
              <a:ext uri="{FF2B5EF4-FFF2-40B4-BE49-F238E27FC236}">
                <a16:creationId xmlns:a16="http://schemas.microsoft.com/office/drawing/2014/main" id="{5A943DF3-2B6B-3FEE-6F9E-8D66DDBB34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7" t="52403" r="31883" b="28268"/>
          <a:stretch/>
        </p:blipFill>
        <p:spPr bwMode="auto">
          <a:xfrm>
            <a:off x="6989329" y="5050209"/>
            <a:ext cx="2403938" cy="1174613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ight Arrow 32">
            <a:extLst>
              <a:ext uri="{FF2B5EF4-FFF2-40B4-BE49-F238E27FC236}">
                <a16:creationId xmlns:a16="http://schemas.microsoft.com/office/drawing/2014/main" id="{30B56769-A59A-F20B-C40A-142B9FD4B61B}"/>
              </a:ext>
            </a:extLst>
          </p:cNvPr>
          <p:cNvSpPr/>
          <p:nvPr/>
        </p:nvSpPr>
        <p:spPr>
          <a:xfrm rot="10800000">
            <a:off x="5202672" y="4808462"/>
            <a:ext cx="1515383" cy="8714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4" descr="GMD - Global simulation of tropospheric chemistry at 12.5 km resolution:  performance and evaluation of the GEOS-Chem chemical module (v10-1) within  the NASA GEOS Earth system model (GEOS-5 ESM)">
            <a:extLst>
              <a:ext uri="{FF2B5EF4-FFF2-40B4-BE49-F238E27FC236}">
                <a16:creationId xmlns:a16="http://schemas.microsoft.com/office/drawing/2014/main" id="{D14168DD-CEA2-0E9E-950D-CD58C34101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8961" r="2703" b="22365"/>
          <a:stretch/>
        </p:blipFill>
        <p:spPr bwMode="auto">
          <a:xfrm>
            <a:off x="291419" y="4390838"/>
            <a:ext cx="2579425" cy="1276107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GMD - Global simulation of tropospheric chemistry at 12.5 km resolution:  performance and evaluation of the GEOS-Chem chemical module (v10-1) within  the NASA GEOS Earth system model (GEOS-5 ESM)">
            <a:extLst>
              <a:ext uri="{FF2B5EF4-FFF2-40B4-BE49-F238E27FC236}">
                <a16:creationId xmlns:a16="http://schemas.microsoft.com/office/drawing/2014/main" id="{18761FB7-CE17-41A8-9B66-5C6F28E369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8961" r="2703" b="22365"/>
          <a:stretch/>
        </p:blipFill>
        <p:spPr bwMode="auto">
          <a:xfrm>
            <a:off x="278087" y="3802287"/>
            <a:ext cx="2579425" cy="1276107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GMD - Global simulation of tropospheric chemistry at 12.5 km resolution:  performance and evaluation of the GEOS-Chem chemical module (v10-1) within  the NASA GEOS Earth system model (GEOS-5 ESM)">
            <a:extLst>
              <a:ext uri="{FF2B5EF4-FFF2-40B4-BE49-F238E27FC236}">
                <a16:creationId xmlns:a16="http://schemas.microsoft.com/office/drawing/2014/main" id="{F4F6606B-747B-EB76-0551-58AC7668D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8961" r="2703" b="22365"/>
          <a:stretch/>
        </p:blipFill>
        <p:spPr bwMode="auto">
          <a:xfrm>
            <a:off x="238228" y="3652835"/>
            <a:ext cx="2579425" cy="1276107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DABF1FE-AE6A-6C2C-6FCC-E4B64DC277DE}"/>
              </a:ext>
            </a:extLst>
          </p:cNvPr>
          <p:cNvSpPr txBox="1"/>
          <p:nvPr/>
        </p:nvSpPr>
        <p:spPr>
          <a:xfrm>
            <a:off x="1422100" y="4522206"/>
            <a:ext cx="289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2E86F59-CDCF-0CD7-6109-C1C0E97911A6}"/>
              </a:ext>
            </a:extLst>
          </p:cNvPr>
          <p:cNvSpPr txBox="1"/>
          <p:nvPr/>
        </p:nvSpPr>
        <p:spPr>
          <a:xfrm>
            <a:off x="192643" y="5430833"/>
            <a:ext cx="257942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Use ensemble spread to approximate prior error covariance matrix</a:t>
            </a:r>
          </a:p>
        </p:txBody>
      </p:sp>
      <p:pic>
        <p:nvPicPr>
          <p:cNvPr id="42" name="Graphic 41" descr="Satellite with solid fill">
            <a:extLst>
              <a:ext uri="{FF2B5EF4-FFF2-40B4-BE49-F238E27FC236}">
                <a16:creationId xmlns:a16="http://schemas.microsoft.com/office/drawing/2014/main" id="{2CD26B97-3C1A-8169-0331-9BCA28AB6A9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61270" y="4058776"/>
            <a:ext cx="914400" cy="914400"/>
          </a:xfrm>
          <a:prstGeom prst="rect">
            <a:avLst/>
          </a:prstGeom>
        </p:spPr>
      </p:pic>
      <p:pic>
        <p:nvPicPr>
          <p:cNvPr id="43" name="Graphic 42" descr="Flask with solid fill">
            <a:extLst>
              <a:ext uri="{FF2B5EF4-FFF2-40B4-BE49-F238E27FC236}">
                <a16:creationId xmlns:a16="http://schemas.microsoft.com/office/drawing/2014/main" id="{C1AC115F-9BE2-6115-51E7-891CA729016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93318" y="4301351"/>
            <a:ext cx="914400" cy="9144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27E0B8C-8296-B9D4-FA17-26A501A9E004}"/>
              </a:ext>
            </a:extLst>
          </p:cNvPr>
          <p:cNvSpPr txBox="1"/>
          <p:nvPr/>
        </p:nvSpPr>
        <p:spPr>
          <a:xfrm>
            <a:off x="2772068" y="5420240"/>
            <a:ext cx="257942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Specify or calculate observational error covariance matrix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819A6C-4333-3DEC-79D2-1ADED1ECE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E47722-7BCC-EA61-36DC-DC6DE73652E0}"/>
              </a:ext>
            </a:extLst>
          </p:cNvPr>
          <p:cNvSpPr txBox="1"/>
          <p:nvPr/>
        </p:nvSpPr>
        <p:spPr>
          <a:xfrm>
            <a:off x="0" y="6489091"/>
            <a:ext cx="2671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Pendergrass et al.,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1298E7-148C-77B7-3D35-EC328BA3028F}"/>
              </a:ext>
            </a:extLst>
          </p:cNvPr>
          <p:cNvSpPr txBox="1"/>
          <p:nvPr/>
        </p:nvSpPr>
        <p:spPr>
          <a:xfrm>
            <a:off x="4814833" y="6323680"/>
            <a:ext cx="2738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https://</a:t>
            </a:r>
            <a:r>
              <a:rPr lang="en-US" sz="2800" b="1" dirty="0" err="1"/>
              <a:t>cheere.io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98862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8" grpId="0"/>
      <p:bldP spid="19" grpId="0" animBg="1"/>
      <p:bldP spid="20" grpId="0" animBg="1"/>
      <p:bldP spid="21" grpId="0" animBg="1"/>
      <p:bldP spid="26" grpId="0"/>
      <p:bldP spid="30" grpId="0"/>
      <p:bldP spid="33" grpId="0" animBg="1"/>
      <p:bldP spid="40" grpId="0"/>
      <p:bldP spid="41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E56F21A8-B38C-DACA-4993-EBE61D8F79C9}"/>
              </a:ext>
            </a:extLst>
          </p:cNvPr>
          <p:cNvSpPr txBox="1">
            <a:spLocks/>
          </p:cNvSpPr>
          <p:nvPr/>
        </p:nvSpPr>
        <p:spPr>
          <a:xfrm>
            <a:off x="238228" y="-201985"/>
            <a:ext cx="115050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How LETKF can estimate emissions of any species</a:t>
            </a:r>
          </a:p>
        </p:txBody>
      </p:sp>
      <p:pic>
        <p:nvPicPr>
          <p:cNvPr id="29" name="Picture 6">
            <a:extLst>
              <a:ext uri="{FF2B5EF4-FFF2-40B4-BE49-F238E27FC236}">
                <a16:creationId xmlns:a16="http://schemas.microsoft.com/office/drawing/2014/main" id="{539F6F56-AAD5-9040-01C4-5FF1EB6127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7" t="52403" r="31883" b="28268"/>
          <a:stretch/>
        </p:blipFill>
        <p:spPr bwMode="auto">
          <a:xfrm>
            <a:off x="6910698" y="4561719"/>
            <a:ext cx="2403938" cy="1174613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GMD - Global simulation of tropospheric chemistry at 12.5 km resolution:  performance and evaluation of the GEOS-Chem chemical module (v10-1) within  the NASA GEOS Earth system model (GEOS-5 ESM)">
            <a:extLst>
              <a:ext uri="{FF2B5EF4-FFF2-40B4-BE49-F238E27FC236}">
                <a16:creationId xmlns:a16="http://schemas.microsoft.com/office/drawing/2014/main" id="{15E13C41-D3D6-B379-5240-CB494EE89A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8961" r="2703" b="22365"/>
          <a:stretch/>
        </p:blipFill>
        <p:spPr bwMode="auto">
          <a:xfrm>
            <a:off x="7680491" y="1326827"/>
            <a:ext cx="4184069" cy="2069965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GMD - Global simulation of tropospheric chemistry at 12.5 km resolution:  performance and evaluation of the GEOS-Chem chemical module (v10-1) within  the NASA GEOS Earth system model (GEOS-5 ESM)">
            <a:extLst>
              <a:ext uri="{FF2B5EF4-FFF2-40B4-BE49-F238E27FC236}">
                <a16:creationId xmlns:a16="http://schemas.microsoft.com/office/drawing/2014/main" id="{A4AE2317-C3D6-C2B6-AEC1-01B674265F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8961" r="2703" b="22365"/>
          <a:stretch/>
        </p:blipFill>
        <p:spPr bwMode="auto">
          <a:xfrm>
            <a:off x="7640678" y="515439"/>
            <a:ext cx="4184069" cy="2069965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1FE6AAB0-4757-EA2A-B03B-EC923BEC63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43" t="23661" r="24599" b="22269"/>
          <a:stretch/>
        </p:blipFill>
        <p:spPr>
          <a:xfrm>
            <a:off x="643884" y="602638"/>
            <a:ext cx="4092146" cy="2092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isometricOffAxis1Top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6F6D28A3-8463-951F-99ED-D7308AF3D2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43" t="23661" r="24599" b="22269"/>
          <a:stretch/>
        </p:blipFill>
        <p:spPr>
          <a:xfrm>
            <a:off x="683743" y="1497950"/>
            <a:ext cx="4092146" cy="2092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isometricOffAxis1Top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A picture containing whiteboard&#10;&#10;Description automatically generated">
            <a:extLst>
              <a:ext uri="{FF2B5EF4-FFF2-40B4-BE49-F238E27FC236}">
                <a16:creationId xmlns:a16="http://schemas.microsoft.com/office/drawing/2014/main" id="{3D482F5E-2F50-0190-32FC-47E28DBB09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01" t="23331" r="25032" b="22135"/>
          <a:stretch/>
        </p:blipFill>
        <p:spPr>
          <a:xfrm>
            <a:off x="589006" y="410067"/>
            <a:ext cx="4054070" cy="2110013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35BCFC-B4FF-D44A-CDC7-3499E3D0861C}"/>
              </a:ext>
            </a:extLst>
          </p:cNvPr>
          <p:cNvSpPr txBox="1"/>
          <p:nvPr/>
        </p:nvSpPr>
        <p:spPr>
          <a:xfrm>
            <a:off x="147461" y="2929915"/>
            <a:ext cx="500561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Weighting by covariance matrices, calculate optimal posterior emissions and/or concentrations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E8E6DB-BE2F-94F4-C9D3-9DD689ED37F4}"/>
              </a:ext>
            </a:extLst>
          </p:cNvPr>
          <p:cNvSpPr txBox="1"/>
          <p:nvPr/>
        </p:nvSpPr>
        <p:spPr>
          <a:xfrm>
            <a:off x="2852132" y="1848787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1028" name="Picture 4" descr="GMD - Global simulation of tropospheric chemistry at 12.5 km resolution:  performance and evaluation of the GEOS-Chem chemical module (v10-1) within  the NASA GEOS Earth system model (GEOS-5 ESM)">
            <a:extLst>
              <a:ext uri="{FF2B5EF4-FFF2-40B4-BE49-F238E27FC236}">
                <a16:creationId xmlns:a16="http://schemas.microsoft.com/office/drawing/2014/main" id="{1FC30D74-5DB5-9193-B5BF-1BDEBBFC6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8961" r="2703" b="22365"/>
          <a:stretch/>
        </p:blipFill>
        <p:spPr bwMode="auto">
          <a:xfrm>
            <a:off x="7600819" y="291845"/>
            <a:ext cx="4184069" cy="2069965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A8B7269-A1A1-18AB-4FAF-53A70E7990B5}"/>
              </a:ext>
            </a:extLst>
          </p:cNvPr>
          <p:cNvSpPr txBox="1"/>
          <p:nvPr/>
        </p:nvSpPr>
        <p:spPr>
          <a:xfrm>
            <a:off x="9692853" y="1699571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55B128-92B6-CBE3-4AF0-6C2A24B21F94}"/>
              </a:ext>
            </a:extLst>
          </p:cNvPr>
          <p:cNvSpPr txBox="1"/>
          <p:nvPr/>
        </p:nvSpPr>
        <p:spPr>
          <a:xfrm>
            <a:off x="7729712" y="2881989"/>
            <a:ext cx="426964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Generate </a:t>
            </a:r>
            <a:r>
              <a:rPr lang="en-US" i="1" dirty="0"/>
              <a:t>n</a:t>
            </a:r>
            <a:r>
              <a:rPr lang="en-US" dirty="0"/>
              <a:t> simulated 3D atmospheres, each reflecting different emissions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D46B7009-FA52-9B7E-BE12-61B1CA9C9855}"/>
              </a:ext>
            </a:extLst>
          </p:cNvPr>
          <p:cNvSpPr/>
          <p:nvPr/>
        </p:nvSpPr>
        <p:spPr>
          <a:xfrm rot="5400000">
            <a:off x="7846729" y="3534340"/>
            <a:ext cx="760092" cy="8714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354EFD-0069-D5A8-FA14-7C1E2B5CF50D}"/>
              </a:ext>
            </a:extLst>
          </p:cNvPr>
          <p:cNvSpPr txBox="1"/>
          <p:nvPr/>
        </p:nvSpPr>
        <p:spPr>
          <a:xfrm>
            <a:off x="8777291" y="3593806"/>
            <a:ext cx="31764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Apply observation operators (e.g. satellite averaging kernels)</a:t>
            </a:r>
          </a:p>
        </p:txBody>
      </p:sp>
      <p:pic>
        <p:nvPicPr>
          <p:cNvPr id="23" name="Graphic 22" descr="Satellite with solid fill">
            <a:extLst>
              <a:ext uri="{FF2B5EF4-FFF2-40B4-BE49-F238E27FC236}">
                <a16:creationId xmlns:a16="http://schemas.microsoft.com/office/drawing/2014/main" id="{BA6A4650-D278-36F4-2C55-C4C5E99B56C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77600" y="5323714"/>
            <a:ext cx="914400" cy="914400"/>
          </a:xfrm>
          <a:prstGeom prst="rect">
            <a:avLst/>
          </a:prstGeom>
        </p:spPr>
      </p:pic>
      <p:pic>
        <p:nvPicPr>
          <p:cNvPr id="25" name="Graphic 24" descr="Flask with solid fill">
            <a:extLst>
              <a:ext uri="{FF2B5EF4-FFF2-40B4-BE49-F238E27FC236}">
                <a16:creationId xmlns:a16="http://schemas.microsoft.com/office/drawing/2014/main" id="{00482511-102C-8685-720C-64229047A57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36552" y="4241934"/>
            <a:ext cx="914400" cy="914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C63FAD1-4207-5763-E720-3B048000A3A1}"/>
              </a:ext>
            </a:extLst>
          </p:cNvPr>
          <p:cNvSpPr txBox="1"/>
          <p:nvPr/>
        </p:nvSpPr>
        <p:spPr>
          <a:xfrm>
            <a:off x="8822876" y="4872120"/>
            <a:ext cx="31764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Compare simulated observations to actual observations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0243BB69-45F4-695A-FBBD-2EBBDB86A3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7" t="52403" r="31883" b="28268"/>
          <a:stretch/>
        </p:blipFill>
        <p:spPr bwMode="auto">
          <a:xfrm>
            <a:off x="6910698" y="4348107"/>
            <a:ext cx="2403938" cy="1174613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123625A-E995-78FC-B27B-7A07563D9FF6}"/>
              </a:ext>
            </a:extLst>
          </p:cNvPr>
          <p:cNvSpPr txBox="1"/>
          <p:nvPr/>
        </p:nvSpPr>
        <p:spPr>
          <a:xfrm>
            <a:off x="8055093" y="5159495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31" name="Picture 6">
            <a:extLst>
              <a:ext uri="{FF2B5EF4-FFF2-40B4-BE49-F238E27FC236}">
                <a16:creationId xmlns:a16="http://schemas.microsoft.com/office/drawing/2014/main" id="{5A943DF3-2B6B-3FEE-6F9E-8D66DDBB34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7" t="52403" r="31883" b="28268"/>
          <a:stretch/>
        </p:blipFill>
        <p:spPr bwMode="auto">
          <a:xfrm>
            <a:off x="6989329" y="5050209"/>
            <a:ext cx="2403938" cy="1174613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GMD - Global simulation of tropospheric chemistry at 12.5 km resolution:  performance and evaluation of the GEOS-Chem chemical module (v10-1) within  the NASA GEOS Earth system model (GEOS-5 ESM)">
            <a:extLst>
              <a:ext uri="{FF2B5EF4-FFF2-40B4-BE49-F238E27FC236}">
                <a16:creationId xmlns:a16="http://schemas.microsoft.com/office/drawing/2014/main" id="{D14168DD-CEA2-0E9E-950D-CD58C34101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8961" r="2703" b="22365"/>
          <a:stretch/>
        </p:blipFill>
        <p:spPr bwMode="auto">
          <a:xfrm>
            <a:off x="291419" y="4390838"/>
            <a:ext cx="2579425" cy="1276107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GMD - Global simulation of tropospheric chemistry at 12.5 km resolution:  performance and evaluation of the GEOS-Chem chemical module (v10-1) within  the NASA GEOS Earth system model (GEOS-5 ESM)">
            <a:extLst>
              <a:ext uri="{FF2B5EF4-FFF2-40B4-BE49-F238E27FC236}">
                <a16:creationId xmlns:a16="http://schemas.microsoft.com/office/drawing/2014/main" id="{18761FB7-CE17-41A8-9B66-5C6F28E369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8961" r="2703" b="22365"/>
          <a:stretch/>
        </p:blipFill>
        <p:spPr bwMode="auto">
          <a:xfrm>
            <a:off x="278087" y="3802287"/>
            <a:ext cx="2579425" cy="1276107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GMD - Global simulation of tropospheric chemistry at 12.5 km resolution:  performance and evaluation of the GEOS-Chem chemical module (v10-1) within  the NASA GEOS Earth system model (GEOS-5 ESM)">
            <a:extLst>
              <a:ext uri="{FF2B5EF4-FFF2-40B4-BE49-F238E27FC236}">
                <a16:creationId xmlns:a16="http://schemas.microsoft.com/office/drawing/2014/main" id="{F4F6606B-747B-EB76-0551-58AC7668D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t="8961" r="2703" b="22365"/>
          <a:stretch/>
        </p:blipFill>
        <p:spPr bwMode="auto">
          <a:xfrm>
            <a:off x="238228" y="3652835"/>
            <a:ext cx="2579425" cy="1276107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DABF1FE-AE6A-6C2C-6FCC-E4B64DC277DE}"/>
              </a:ext>
            </a:extLst>
          </p:cNvPr>
          <p:cNvSpPr txBox="1"/>
          <p:nvPr/>
        </p:nvSpPr>
        <p:spPr>
          <a:xfrm>
            <a:off x="1422100" y="4522206"/>
            <a:ext cx="289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2E86F59-CDCF-0CD7-6109-C1C0E97911A6}"/>
              </a:ext>
            </a:extLst>
          </p:cNvPr>
          <p:cNvSpPr txBox="1"/>
          <p:nvPr/>
        </p:nvSpPr>
        <p:spPr>
          <a:xfrm>
            <a:off x="192643" y="5430833"/>
            <a:ext cx="257942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Use ensemble spread to approximate prior error covariance matrix</a:t>
            </a:r>
          </a:p>
        </p:txBody>
      </p:sp>
      <p:pic>
        <p:nvPicPr>
          <p:cNvPr id="42" name="Graphic 41" descr="Satellite with solid fill">
            <a:extLst>
              <a:ext uri="{FF2B5EF4-FFF2-40B4-BE49-F238E27FC236}">
                <a16:creationId xmlns:a16="http://schemas.microsoft.com/office/drawing/2014/main" id="{2CD26B97-3C1A-8169-0331-9BCA28AB6A9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61270" y="4058776"/>
            <a:ext cx="914400" cy="914400"/>
          </a:xfrm>
          <a:prstGeom prst="rect">
            <a:avLst/>
          </a:prstGeom>
        </p:spPr>
      </p:pic>
      <p:pic>
        <p:nvPicPr>
          <p:cNvPr id="43" name="Graphic 42" descr="Flask with solid fill">
            <a:extLst>
              <a:ext uri="{FF2B5EF4-FFF2-40B4-BE49-F238E27FC236}">
                <a16:creationId xmlns:a16="http://schemas.microsoft.com/office/drawing/2014/main" id="{C1AC115F-9BE2-6115-51E7-891CA729016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93318" y="4301351"/>
            <a:ext cx="914400" cy="9144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27E0B8C-8296-B9D4-FA17-26A501A9E004}"/>
              </a:ext>
            </a:extLst>
          </p:cNvPr>
          <p:cNvSpPr txBox="1"/>
          <p:nvPr/>
        </p:nvSpPr>
        <p:spPr>
          <a:xfrm>
            <a:off x="2772068" y="5420240"/>
            <a:ext cx="257942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Specify or calculate observational error covariance matrix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BABF9C5D-5262-0EF0-21D9-06E7DEB2D1FB}"/>
              </a:ext>
            </a:extLst>
          </p:cNvPr>
          <p:cNvSpPr/>
          <p:nvPr/>
        </p:nvSpPr>
        <p:spPr>
          <a:xfrm rot="16200000">
            <a:off x="2644358" y="3376496"/>
            <a:ext cx="493145" cy="8714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16E0BA67-B06A-D9FB-8578-8D5B719FC4E1}"/>
              </a:ext>
            </a:extLst>
          </p:cNvPr>
          <p:cNvSpPr/>
          <p:nvPr/>
        </p:nvSpPr>
        <p:spPr>
          <a:xfrm rot="10800000">
            <a:off x="5202672" y="4808462"/>
            <a:ext cx="1515383" cy="8714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yellow circle with black text&#10;&#10;Description automatically generated">
            <a:extLst>
              <a:ext uri="{FF2B5EF4-FFF2-40B4-BE49-F238E27FC236}">
                <a16:creationId xmlns:a16="http://schemas.microsoft.com/office/drawing/2014/main" id="{63225AE5-5A16-3AA9-07C2-C7268ABE2B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4729" y="3253080"/>
            <a:ext cx="1944876" cy="15578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A84CEE7-B60A-9224-58BE-6F242D820D01}"/>
              </a:ext>
            </a:extLst>
          </p:cNvPr>
          <p:cNvSpPr txBox="1"/>
          <p:nvPr/>
        </p:nvSpPr>
        <p:spPr>
          <a:xfrm>
            <a:off x="6511950" y="3708695"/>
            <a:ext cx="1086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Repeat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FD4353-75C1-B897-5A30-2B0BC5063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5</a:t>
            </a:fld>
            <a:endParaRPr lang="en-US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08B91DED-9EE2-A4A3-98EB-34AA1BED1A3E}"/>
              </a:ext>
            </a:extLst>
          </p:cNvPr>
          <p:cNvSpPr/>
          <p:nvPr/>
        </p:nvSpPr>
        <p:spPr>
          <a:xfrm>
            <a:off x="5343956" y="1584739"/>
            <a:ext cx="2119699" cy="8714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GEOS-Chem Logo | Welcome to the GEOS-Chem Web Site">
            <a:extLst>
              <a:ext uri="{FF2B5EF4-FFF2-40B4-BE49-F238E27FC236}">
                <a16:creationId xmlns:a16="http://schemas.microsoft.com/office/drawing/2014/main" id="{10CC5F0B-1228-569C-2136-460A25EBB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77" y="820175"/>
            <a:ext cx="1501782" cy="87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11EC941-6A7A-9367-F96D-266D01AC95E5}"/>
              </a:ext>
            </a:extLst>
          </p:cNvPr>
          <p:cNvSpPr txBox="1"/>
          <p:nvPr/>
        </p:nvSpPr>
        <p:spPr>
          <a:xfrm>
            <a:off x="5020706" y="2336336"/>
            <a:ext cx="2491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Run an atmospheric model for each</a:t>
            </a:r>
          </a:p>
          <a:p>
            <a:pPr algn="ctr"/>
            <a:r>
              <a:rPr lang="en-US" dirty="0"/>
              <a:t> emission field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181D51-A7D1-BBC6-0BCC-FE79EF417512}"/>
              </a:ext>
            </a:extLst>
          </p:cNvPr>
          <p:cNvSpPr txBox="1"/>
          <p:nvPr/>
        </p:nvSpPr>
        <p:spPr>
          <a:xfrm>
            <a:off x="0" y="6489091"/>
            <a:ext cx="2671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Pendergrass et al., 2023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22C315-7F44-3678-2FAA-3650CD953604}"/>
              </a:ext>
            </a:extLst>
          </p:cNvPr>
          <p:cNvSpPr txBox="1"/>
          <p:nvPr/>
        </p:nvSpPr>
        <p:spPr>
          <a:xfrm>
            <a:off x="4814833" y="6323680"/>
            <a:ext cx="2738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https://</a:t>
            </a:r>
            <a:r>
              <a:rPr lang="en-US" sz="2800" b="1" dirty="0" err="1"/>
              <a:t>cheere.io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97456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0F6233-636D-BBF8-D097-D46867629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032044-5E87-F5DE-24C3-2F520219DFFD}"/>
              </a:ext>
            </a:extLst>
          </p:cNvPr>
          <p:cNvSpPr txBox="1"/>
          <p:nvPr/>
        </p:nvSpPr>
        <p:spPr>
          <a:xfrm>
            <a:off x="2739656" y="5293366"/>
            <a:ext cx="19719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Invert CO</a:t>
            </a:r>
            <a:r>
              <a:rPr lang="en-US" sz="2000" b="1" i="1" baseline="-25000" dirty="0"/>
              <a:t>2</a:t>
            </a:r>
            <a:r>
              <a:rPr lang="en-US" sz="2000" b="1" i="1" dirty="0"/>
              <a:t> fluxes </a:t>
            </a:r>
            <a:r>
              <a:rPr lang="en-US" sz="2000" dirty="0"/>
              <a:t>(Yiming Xu and </a:t>
            </a:r>
            <a:r>
              <a:rPr lang="en-US" sz="2000" dirty="0" err="1"/>
              <a:t>Qianlai</a:t>
            </a:r>
            <a:r>
              <a:rPr lang="en-US" sz="2000" dirty="0"/>
              <a:t> Zhuang, Purdue)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9C3B67-D10F-68B8-4B41-773F5CC79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5637" y="3551074"/>
            <a:ext cx="4383901" cy="22135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E72A9A-A4EF-479C-8F0A-B409F438A90A}"/>
              </a:ext>
            </a:extLst>
          </p:cNvPr>
          <p:cNvSpPr txBox="1"/>
          <p:nvPr/>
        </p:nvSpPr>
        <p:spPr>
          <a:xfrm>
            <a:off x="5322554" y="3974450"/>
            <a:ext cx="2434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Invert </a:t>
            </a:r>
            <a:r>
              <a:rPr lang="en-US" sz="2000" b="1" i="1" dirty="0" err="1"/>
              <a:t>CrIS</a:t>
            </a:r>
            <a:r>
              <a:rPr lang="en-US" sz="2000" b="1" i="1" dirty="0"/>
              <a:t> VOCs </a:t>
            </a:r>
            <a:r>
              <a:rPr lang="en-US" sz="2000" dirty="0"/>
              <a:t>(Dylan Millet and Kelley Wells, UMN)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87A5A7-CCFF-2156-A259-DC9FE1CCF1DA}"/>
              </a:ext>
            </a:extLst>
          </p:cNvPr>
          <p:cNvSpPr txBox="1"/>
          <p:nvPr/>
        </p:nvSpPr>
        <p:spPr>
          <a:xfrm>
            <a:off x="-567781" y="12147"/>
            <a:ext cx="4624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/>
              <a:t>CHEEREIO can…</a:t>
            </a:r>
            <a:endParaRPr lang="en-US" sz="3600" dirty="0"/>
          </a:p>
        </p:txBody>
      </p:sp>
      <p:pic>
        <p:nvPicPr>
          <p:cNvPr id="27" name="Picture 26" descr="A map of the united states&#10;&#10;Description automatically generated">
            <a:extLst>
              <a:ext uri="{FF2B5EF4-FFF2-40B4-BE49-F238E27FC236}">
                <a16:creationId xmlns:a16="http://schemas.microsoft.com/office/drawing/2014/main" id="{9EE7D509-6CC8-C317-FCE5-6056DBBC37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232" r="11195"/>
          <a:stretch>
            <a:fillRect/>
          </a:stretch>
        </p:blipFill>
        <p:spPr>
          <a:xfrm>
            <a:off x="4611757" y="313180"/>
            <a:ext cx="4473638" cy="281478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0A35495-F378-46A4-4D83-844EA8E35EBB}"/>
              </a:ext>
            </a:extLst>
          </p:cNvPr>
          <p:cNvSpPr txBox="1"/>
          <p:nvPr/>
        </p:nvSpPr>
        <p:spPr>
          <a:xfrm>
            <a:off x="8943497" y="1209370"/>
            <a:ext cx="32485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Constrain biomass burning with TROPOMI CO </a:t>
            </a:r>
            <a:r>
              <a:rPr lang="en-US" sz="2000" dirty="0"/>
              <a:t>(Sina </a:t>
            </a:r>
            <a:r>
              <a:rPr lang="en-US" sz="2000" dirty="0" err="1"/>
              <a:t>Voshtani</a:t>
            </a:r>
            <a:r>
              <a:rPr lang="en-US" sz="2000" dirty="0"/>
              <a:t> and Dylan Jones, Toronto and ECCC)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8EE3BA9-9A38-C8DD-2A9B-DCEECD2A3EB9}"/>
              </a:ext>
            </a:extLst>
          </p:cNvPr>
          <p:cNvSpPr txBox="1"/>
          <p:nvPr/>
        </p:nvSpPr>
        <p:spPr>
          <a:xfrm>
            <a:off x="332800" y="4033267"/>
            <a:ext cx="3392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Serve as the Pepsi to the IMI/ICI’s Coke</a:t>
            </a:r>
            <a:endParaRPr lang="en-US" sz="2400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CA27AC7-A468-2C7D-B204-238EF0C89D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430" t="12313" r="3843" b="17501"/>
          <a:stretch>
            <a:fillRect/>
          </a:stretch>
        </p:blipFill>
        <p:spPr>
          <a:xfrm>
            <a:off x="933595" y="4976195"/>
            <a:ext cx="1790981" cy="174528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803E5D0-530A-AFE1-C93F-B369911CD187}"/>
              </a:ext>
            </a:extLst>
          </p:cNvPr>
          <p:cNvSpPr txBox="1"/>
          <p:nvPr/>
        </p:nvSpPr>
        <p:spPr>
          <a:xfrm>
            <a:off x="435566" y="775142"/>
            <a:ext cx="3187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Invert CH</a:t>
            </a:r>
            <a:r>
              <a:rPr lang="en-US" sz="2000" b="1" baseline="-25000" dirty="0"/>
              <a:t>4</a:t>
            </a:r>
            <a:r>
              <a:rPr lang="en-US" sz="2000" b="1" i="1" dirty="0"/>
              <a:t> emissions at global and regional scales </a:t>
            </a:r>
            <a:r>
              <a:rPr lang="en-US" sz="2000" dirty="0"/>
              <a:t>(several groups)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0EA4061-62A7-292C-4E7E-A5264A2B59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962" y="1964595"/>
            <a:ext cx="1971945" cy="197194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87C44E8-E2C0-12E0-85EA-858502C673B0}"/>
              </a:ext>
            </a:extLst>
          </p:cNvPr>
          <p:cNvSpPr txBox="1"/>
          <p:nvPr/>
        </p:nvSpPr>
        <p:spPr>
          <a:xfrm>
            <a:off x="4814833" y="6323680"/>
            <a:ext cx="2738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https://</a:t>
            </a:r>
            <a:r>
              <a:rPr lang="en-US" sz="2800" b="1" dirty="0" err="1"/>
              <a:t>cheere.io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56940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8" grpId="0"/>
      <p:bldP spid="32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9D3D11-D6E1-56A0-56E8-4981953C0C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170" t="9447" r="14690" b="22050"/>
          <a:stretch>
            <a:fillRect/>
          </a:stretch>
        </p:blipFill>
        <p:spPr>
          <a:xfrm>
            <a:off x="0" y="22303"/>
            <a:ext cx="12192000" cy="68356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B148C6-5953-8801-349C-7B58E3279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95912"/>
            <a:ext cx="10972800" cy="1325563"/>
          </a:xfrm>
          <a:solidFill>
            <a:schemeClr val="bg1">
              <a:alpha val="50873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/>
              <a:t>We can constrain 2013-present ammonia emissions with satellite data from the IASI instrument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8D68DD-0E05-F0EA-F73A-8898FD537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7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CE1B8D-2818-6B3E-BD0C-B2878FD2A1D2}"/>
              </a:ext>
            </a:extLst>
          </p:cNvPr>
          <p:cNvSpPr txBox="1"/>
          <p:nvPr/>
        </p:nvSpPr>
        <p:spPr>
          <a:xfrm>
            <a:off x="7948081" y="69619"/>
            <a:ext cx="424391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IASI NH</a:t>
            </a:r>
            <a:r>
              <a:rPr lang="en-US" sz="2800" baseline="-25000" dirty="0"/>
              <a:t>3</a:t>
            </a:r>
            <a:r>
              <a:rPr lang="en-US" sz="2800" dirty="0"/>
              <a:t> mean for July 2019</a:t>
            </a:r>
          </a:p>
        </p:txBody>
      </p:sp>
    </p:spTree>
    <p:extLst>
      <p:ext uri="{BB962C8B-B14F-4D97-AF65-F5344CB8AC3E}">
        <p14:creationId xmlns:p14="http://schemas.microsoft.com/office/powerpoint/2010/main" val="2166579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A0073B3-ED5E-1709-7F4F-A3EB4E77F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339" y="2637224"/>
            <a:ext cx="6271539" cy="39749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9CA9C1-D293-76C3-6D02-C69E599A307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Ammonia emissions are trending upward, surging in </a:t>
            </a:r>
            <a:r>
              <a:rPr lang="en-US" dirty="0">
                <a:highlight>
                  <a:srgbClr val="C0C0C0"/>
                </a:highlight>
              </a:rPr>
              <a:t>El Niño years</a:t>
            </a:r>
            <a:r>
              <a:rPr lang="en-US" dirty="0"/>
              <a:t> because of fires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ECF81-6B49-560A-A706-92BE0566F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8</a:t>
            </a:fld>
            <a:endParaRPr lang="en-US"/>
          </a:p>
        </p:txBody>
      </p:sp>
      <p:pic>
        <p:nvPicPr>
          <p:cNvPr id="11" name="Picture 10" descr="A graph with blue lines&#10;&#10;AI-generated content may be incorrect.">
            <a:extLst>
              <a:ext uri="{FF2B5EF4-FFF2-40B4-BE49-F238E27FC236}">
                <a16:creationId xmlns:a16="http://schemas.microsoft.com/office/drawing/2014/main" id="{9DBB7342-311B-562E-DF09-D026049331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1520"/>
          <a:stretch>
            <a:fillRect/>
          </a:stretch>
        </p:blipFill>
        <p:spPr>
          <a:xfrm>
            <a:off x="-257795" y="1876766"/>
            <a:ext cx="6470029" cy="429350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8001364-0954-B6A4-F8B9-D0D6EBC648FF}"/>
              </a:ext>
            </a:extLst>
          </p:cNvPr>
          <p:cNvSpPr txBox="1"/>
          <p:nvPr/>
        </p:nvSpPr>
        <p:spPr>
          <a:xfrm>
            <a:off x="6504094" y="1901131"/>
            <a:ext cx="4869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Regional drivers of global ammonia emission anomalies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101312-B924-93B7-43E8-6CFED208892B}"/>
              </a:ext>
            </a:extLst>
          </p:cNvPr>
          <p:cNvSpPr txBox="1"/>
          <p:nvPr/>
        </p:nvSpPr>
        <p:spPr>
          <a:xfrm>
            <a:off x="0" y="6489091"/>
            <a:ext cx="2041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This work, in prep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113983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54CAA9D2-F9CC-09AC-863F-719D4455973E}"/>
              </a:ext>
            </a:extLst>
          </p:cNvPr>
          <p:cNvSpPr/>
          <p:nvPr/>
        </p:nvSpPr>
        <p:spPr>
          <a:xfrm>
            <a:off x="59635" y="1174646"/>
            <a:ext cx="4060963" cy="5623719"/>
          </a:xfrm>
          <a:prstGeom prst="rect">
            <a:avLst/>
          </a:prstGeom>
          <a:solidFill>
            <a:srgbClr val="B5C7E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B5EA8-86C0-2146-8B6D-A80200BBB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-54804"/>
            <a:ext cx="113538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To diagnose which sectors drive emissions, we use a bootstrapping approach powered by machine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DFA2D2-B0E6-7682-71C9-BC0F66E8A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E0652-9B2C-5C41-82FB-C0D6838641DF}" type="slidenum">
              <a:rPr lang="en-US" smtClean="0"/>
              <a:t>9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97EA126-D1AD-1A06-D1DA-A6D7A02BC293}"/>
              </a:ext>
            </a:extLst>
          </p:cNvPr>
          <p:cNvGrpSpPr/>
          <p:nvPr/>
        </p:nvGrpSpPr>
        <p:grpSpPr>
          <a:xfrm>
            <a:off x="-850425" y="1476005"/>
            <a:ext cx="5687723" cy="2207355"/>
            <a:chOff x="-739720" y="1178552"/>
            <a:chExt cx="5687723" cy="2207355"/>
          </a:xfrm>
        </p:grpSpPr>
        <p:pic>
          <p:nvPicPr>
            <p:cNvPr id="15" name="Picture 14" descr="A map of the world&#10;&#10;AI-generated content may be incorrect.">
              <a:extLst>
                <a:ext uri="{FF2B5EF4-FFF2-40B4-BE49-F238E27FC236}">
                  <a16:creationId xmlns:a16="http://schemas.microsoft.com/office/drawing/2014/main" id="{82ED6FCE-6F8F-4BAA-144B-E5AAC314C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1520" t="12255" r="9436" b="30392"/>
            <a:stretch>
              <a:fillRect/>
            </a:stretch>
          </p:blipFill>
          <p:spPr>
            <a:xfrm>
              <a:off x="1359516" y="1179254"/>
              <a:ext cx="3588487" cy="1952805"/>
            </a:xfrm>
            <a:prstGeom prst="rect">
              <a:avLst/>
            </a:prstGeom>
            <a:scene3d>
              <a:camera prst="isometricOffAxis1Left"/>
              <a:lightRig rig="threePt" dir="t"/>
            </a:scene3d>
          </p:spPr>
        </p:pic>
        <p:pic>
          <p:nvPicPr>
            <p:cNvPr id="16" name="Picture 15" descr="A map of the world&#10;&#10;AI-generated content may be incorrect.">
              <a:extLst>
                <a:ext uri="{FF2B5EF4-FFF2-40B4-BE49-F238E27FC236}">
                  <a16:creationId xmlns:a16="http://schemas.microsoft.com/office/drawing/2014/main" id="{0F6DD03F-4E8D-F1E6-4341-63C81859C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1804" t="13188" r="9303" b="30255"/>
            <a:stretch>
              <a:fillRect/>
            </a:stretch>
          </p:blipFill>
          <p:spPr>
            <a:xfrm>
              <a:off x="649714" y="1225802"/>
              <a:ext cx="3581589" cy="1925732"/>
            </a:xfrm>
            <a:prstGeom prst="rect">
              <a:avLst/>
            </a:prstGeom>
            <a:scene3d>
              <a:camera prst="isometricOffAxis1Left"/>
              <a:lightRig rig="threePt" dir="t"/>
            </a:scene3d>
          </p:spPr>
        </p:pic>
        <p:pic>
          <p:nvPicPr>
            <p:cNvPr id="17" name="Picture 16" descr="A map of the world&#10;&#10;AI-generated content may be incorrect.">
              <a:extLst>
                <a:ext uri="{FF2B5EF4-FFF2-40B4-BE49-F238E27FC236}">
                  <a16:creationId xmlns:a16="http://schemas.microsoft.com/office/drawing/2014/main" id="{249E1E0D-D057-79A2-685F-5D131081E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1657" t="11076" r="9080" b="30307"/>
            <a:stretch>
              <a:fillRect/>
            </a:stretch>
          </p:blipFill>
          <p:spPr>
            <a:xfrm>
              <a:off x="-739720" y="1178552"/>
              <a:ext cx="3598435" cy="1995829"/>
            </a:xfrm>
            <a:prstGeom prst="rect">
              <a:avLst/>
            </a:prstGeom>
            <a:scene3d>
              <a:camera prst="isometricOffAxis1Left"/>
              <a:lightRig rig="threePt" dir="t"/>
            </a:scene3d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8F72D7B-DC8F-CDB1-2D0E-FFB7BF0854D8}"/>
                </a:ext>
              </a:extLst>
            </p:cNvPr>
            <p:cNvSpPr txBox="1"/>
            <p:nvPr/>
          </p:nvSpPr>
          <p:spPr>
            <a:xfrm>
              <a:off x="837338" y="1959873"/>
              <a:ext cx="2535504" cy="523220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Meteorological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931A37A-C9F7-C6C9-873B-B67B1AF5710A}"/>
                </a:ext>
              </a:extLst>
            </p:cNvPr>
            <p:cNvSpPr txBox="1"/>
            <p:nvPr/>
          </p:nvSpPr>
          <p:spPr>
            <a:xfrm>
              <a:off x="1911859" y="2801132"/>
              <a:ext cx="6362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…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BC7FDD8-9AFF-F670-BD32-CC4AE42C0BDD}"/>
              </a:ext>
            </a:extLst>
          </p:cNvPr>
          <p:cNvGrpSpPr/>
          <p:nvPr/>
        </p:nvGrpSpPr>
        <p:grpSpPr>
          <a:xfrm>
            <a:off x="4767908" y="1121454"/>
            <a:ext cx="1549830" cy="1549830"/>
            <a:chOff x="3826175" y="379812"/>
            <a:chExt cx="794071" cy="794071"/>
          </a:xfrm>
        </p:grpSpPr>
        <p:pic>
          <p:nvPicPr>
            <p:cNvPr id="27" name="Graphic 26" descr="Brain in head outline">
              <a:extLst>
                <a:ext uri="{FF2B5EF4-FFF2-40B4-BE49-F238E27FC236}">
                  <a16:creationId xmlns:a16="http://schemas.microsoft.com/office/drawing/2014/main" id="{BCC834BE-0E81-56A3-DEFE-54E30070A01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826175" y="379812"/>
              <a:ext cx="794071" cy="79407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9951479-76A5-12AC-9F9B-5407B5B384CB}"/>
                </a:ext>
              </a:extLst>
            </p:cNvPr>
            <p:cNvSpPr txBox="1"/>
            <p:nvPr/>
          </p:nvSpPr>
          <p:spPr>
            <a:xfrm rot="19800000">
              <a:off x="4127807" y="764241"/>
              <a:ext cx="252308" cy="2365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RF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086911F-2709-BD48-744D-157C2055F02D}"/>
              </a:ext>
            </a:extLst>
          </p:cNvPr>
          <p:cNvGrpSpPr/>
          <p:nvPr/>
        </p:nvGrpSpPr>
        <p:grpSpPr>
          <a:xfrm>
            <a:off x="-767480" y="3839089"/>
            <a:ext cx="5668838" cy="2077411"/>
            <a:chOff x="-713413" y="3848106"/>
            <a:chExt cx="5668838" cy="2077411"/>
          </a:xfrm>
        </p:grpSpPr>
        <p:pic>
          <p:nvPicPr>
            <p:cNvPr id="30" name="Picture 29" descr="A map of the world&#10;&#10;AI-generated content may be incorrect.">
              <a:extLst>
                <a:ext uri="{FF2B5EF4-FFF2-40B4-BE49-F238E27FC236}">
                  <a16:creationId xmlns:a16="http://schemas.microsoft.com/office/drawing/2014/main" id="{D506B12F-1779-3BB4-6511-32A195431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11689" t="12320" r="10436" b="30110"/>
            <a:stretch>
              <a:fillRect/>
            </a:stretch>
          </p:blipFill>
          <p:spPr>
            <a:xfrm>
              <a:off x="1586785" y="3952060"/>
              <a:ext cx="3368640" cy="1867739"/>
            </a:xfrm>
            <a:prstGeom prst="rect">
              <a:avLst/>
            </a:prstGeom>
            <a:scene3d>
              <a:camera prst="isometricOffAxis1Left"/>
              <a:lightRig rig="threePt" dir="t"/>
            </a:scene3d>
          </p:spPr>
        </p:pic>
        <p:pic>
          <p:nvPicPr>
            <p:cNvPr id="31" name="Picture 30" descr="A map of the world&#10;&#10;AI-generated content may be incorrect.">
              <a:extLst>
                <a:ext uri="{FF2B5EF4-FFF2-40B4-BE49-F238E27FC236}">
                  <a16:creationId xmlns:a16="http://schemas.microsoft.com/office/drawing/2014/main" id="{487FCDAB-1973-C594-D021-C174AB602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1030" t="12675" r="9230" b="30037"/>
            <a:stretch>
              <a:fillRect/>
            </a:stretch>
          </p:blipFill>
          <p:spPr>
            <a:xfrm>
              <a:off x="832296" y="3989892"/>
              <a:ext cx="3449373" cy="1858589"/>
            </a:xfrm>
            <a:prstGeom prst="rect">
              <a:avLst/>
            </a:prstGeom>
            <a:scene3d>
              <a:camera prst="isometricOffAxis1Left"/>
              <a:lightRig rig="threePt" dir="t"/>
            </a:scene3d>
          </p:spPr>
        </p:pic>
        <p:pic>
          <p:nvPicPr>
            <p:cNvPr id="32" name="Picture 31" descr="A map of the world&#10;&#10;AI-generated content may be incorrect.">
              <a:extLst>
                <a:ext uri="{FF2B5EF4-FFF2-40B4-BE49-F238E27FC236}">
                  <a16:creationId xmlns:a16="http://schemas.microsoft.com/office/drawing/2014/main" id="{B34A6E30-FFA3-850F-03E3-64D3CF66C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11652" t="12729" r="10436" b="30424"/>
            <a:stretch>
              <a:fillRect/>
            </a:stretch>
          </p:blipFill>
          <p:spPr>
            <a:xfrm>
              <a:off x="-713413" y="3848106"/>
              <a:ext cx="3370243" cy="1844265"/>
            </a:xfrm>
            <a:prstGeom prst="rect">
              <a:avLst/>
            </a:prstGeom>
            <a:scene3d>
              <a:camera prst="isometricOffAxis1Left"/>
              <a:lightRig rig="threePt" dir="t"/>
            </a:scene3d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BF20871-2A86-6043-905F-BADBA09CF6A4}"/>
                </a:ext>
              </a:extLst>
            </p:cNvPr>
            <p:cNvSpPr txBox="1"/>
            <p:nvPr/>
          </p:nvSpPr>
          <p:spPr>
            <a:xfrm>
              <a:off x="289875" y="4551453"/>
              <a:ext cx="3700361" cy="523220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Terrain, soil, vegetation 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61952D5-2AAD-759D-E2DF-81C87957EA85}"/>
                </a:ext>
              </a:extLst>
            </p:cNvPr>
            <p:cNvSpPr txBox="1"/>
            <p:nvPr/>
          </p:nvSpPr>
          <p:spPr>
            <a:xfrm>
              <a:off x="1833318" y="5340742"/>
              <a:ext cx="6362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…</a:t>
              </a:r>
            </a:p>
          </p:txBody>
        </p:sp>
      </p:grpSp>
      <p:sp>
        <p:nvSpPr>
          <p:cNvPr id="35" name="Up Arrow 34">
            <a:extLst>
              <a:ext uri="{FF2B5EF4-FFF2-40B4-BE49-F238E27FC236}">
                <a16:creationId xmlns:a16="http://schemas.microsoft.com/office/drawing/2014/main" id="{BB1C4F9D-09F7-15A7-7055-0BD4C3FCB407}"/>
              </a:ext>
            </a:extLst>
          </p:cNvPr>
          <p:cNvSpPr/>
          <p:nvPr/>
        </p:nvSpPr>
        <p:spPr>
          <a:xfrm rot="5400000">
            <a:off x="4110907" y="1590166"/>
            <a:ext cx="678956" cy="963709"/>
          </a:xfrm>
          <a:prstGeom prst="up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52C259-D3F9-BBAB-2FD3-3409A6B54EB4}"/>
              </a:ext>
            </a:extLst>
          </p:cNvPr>
          <p:cNvSpPr txBox="1"/>
          <p:nvPr/>
        </p:nvSpPr>
        <p:spPr>
          <a:xfrm>
            <a:off x="26899" y="6120463"/>
            <a:ext cx="4247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plus </a:t>
            </a:r>
            <a:r>
              <a:rPr lang="en-US" b="1" dirty="0"/>
              <a:t>GFED fires</a:t>
            </a:r>
            <a:r>
              <a:rPr lang="en-US" dirty="0"/>
              <a:t>, OMI </a:t>
            </a:r>
            <a:r>
              <a:rPr lang="en-US" b="1" dirty="0"/>
              <a:t>NO</a:t>
            </a:r>
            <a:r>
              <a:rPr lang="en-US" b="1" baseline="-25000" dirty="0"/>
              <a:t>x</a:t>
            </a:r>
            <a:r>
              <a:rPr lang="en-US" b="1" dirty="0"/>
              <a:t>/SO</a:t>
            </a:r>
            <a:r>
              <a:rPr lang="en-US" b="1" baseline="-25000" dirty="0"/>
              <a:t>2</a:t>
            </a:r>
            <a:r>
              <a:rPr lang="en-US" dirty="0"/>
              <a:t>, UN FAO </a:t>
            </a:r>
            <a:r>
              <a:rPr lang="en-US" b="1" dirty="0"/>
              <a:t>fertilizer</a:t>
            </a:r>
            <a:r>
              <a:rPr lang="en-US" dirty="0"/>
              <a:t> application and </a:t>
            </a:r>
            <a:r>
              <a:rPr lang="en-US" b="1" dirty="0"/>
              <a:t>livestock </a:t>
            </a:r>
            <a:r>
              <a:rPr lang="en-US" dirty="0"/>
              <a:t>counts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B593C80-902F-6741-9C77-94D936ADB451}"/>
              </a:ext>
            </a:extLst>
          </p:cNvPr>
          <p:cNvSpPr/>
          <p:nvPr/>
        </p:nvSpPr>
        <p:spPr>
          <a:xfrm rot="5400000">
            <a:off x="4315129" y="3995399"/>
            <a:ext cx="2368583" cy="23688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9" name="Picture 38" descr="A yellow circle with black text&#10;&#10;Description automatically generated">
            <a:extLst>
              <a:ext uri="{FF2B5EF4-FFF2-40B4-BE49-F238E27FC236}">
                <a16:creationId xmlns:a16="http://schemas.microsoft.com/office/drawing/2014/main" id="{7AF7C9D4-D716-8233-37D0-70949CC7F4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94131" y="4155405"/>
            <a:ext cx="1848871" cy="1480907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F5373391-4816-CE87-F750-BCE1A5D90281}"/>
              </a:ext>
            </a:extLst>
          </p:cNvPr>
          <p:cNvSpPr/>
          <p:nvPr/>
        </p:nvSpPr>
        <p:spPr>
          <a:xfrm>
            <a:off x="4350029" y="2655917"/>
            <a:ext cx="2323479" cy="8260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Train random forest</a:t>
            </a:r>
          </a:p>
        </p:txBody>
      </p:sp>
      <p:sp>
        <p:nvSpPr>
          <p:cNvPr id="41" name="Up Arrow 40">
            <a:extLst>
              <a:ext uri="{FF2B5EF4-FFF2-40B4-BE49-F238E27FC236}">
                <a16:creationId xmlns:a16="http://schemas.microsoft.com/office/drawing/2014/main" id="{E69714F0-6902-57FF-BA01-A59F93D0F9F5}"/>
              </a:ext>
            </a:extLst>
          </p:cNvPr>
          <p:cNvSpPr/>
          <p:nvPr/>
        </p:nvSpPr>
        <p:spPr>
          <a:xfrm>
            <a:off x="5177076" y="3429000"/>
            <a:ext cx="673756" cy="694128"/>
          </a:xfrm>
          <a:prstGeom prst="up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8BFEFDA-DC75-EA69-7A13-AC257147E898}"/>
              </a:ext>
            </a:extLst>
          </p:cNvPr>
          <p:cNvSpPr txBox="1"/>
          <p:nvPr/>
        </p:nvSpPr>
        <p:spPr>
          <a:xfrm>
            <a:off x="4286963" y="5565682"/>
            <a:ext cx="24366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i="1" dirty="0"/>
              <a:t>Daily 2013-2024 NH</a:t>
            </a:r>
            <a:r>
              <a:rPr lang="en-US" sz="2200" b="1" i="1" baseline="-25000" dirty="0"/>
              <a:t>3</a:t>
            </a:r>
            <a:r>
              <a:rPr lang="en-US" sz="2200" b="1" i="1" dirty="0"/>
              <a:t> emissions</a:t>
            </a:r>
            <a:endParaRPr lang="en-US" sz="2200" i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5501A28-46BF-0F49-7ED6-944F24077D2F}"/>
              </a:ext>
            </a:extLst>
          </p:cNvPr>
          <p:cNvSpPr txBox="1"/>
          <p:nvPr/>
        </p:nvSpPr>
        <p:spPr>
          <a:xfrm>
            <a:off x="6821749" y="2535755"/>
            <a:ext cx="2552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Monte Carlo </a:t>
            </a:r>
            <a:r>
              <a:rPr lang="en-US" sz="2000" b="1" dirty="0"/>
              <a:t>shuffle</a:t>
            </a:r>
            <a:r>
              <a:rPr lang="en-US" sz="2000" dirty="0"/>
              <a:t> most predictors across years, within season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BE23D1F-C9F9-53F4-F92E-973E7DDD2B63}"/>
              </a:ext>
            </a:extLst>
          </p:cNvPr>
          <p:cNvSpPr txBox="1"/>
          <p:nvPr/>
        </p:nvSpPr>
        <p:spPr>
          <a:xfrm>
            <a:off x="9611280" y="2538814"/>
            <a:ext cx="2552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Withhold 1-2 variables to follow </a:t>
            </a:r>
            <a:r>
              <a:rPr lang="en-US" sz="2000" b="1" dirty="0"/>
              <a:t>historical</a:t>
            </a:r>
            <a:r>
              <a:rPr lang="en-US" sz="2000" dirty="0"/>
              <a:t> pattern </a:t>
            </a:r>
          </a:p>
        </p:txBody>
      </p:sp>
      <p:pic>
        <p:nvPicPr>
          <p:cNvPr id="47" name="Graphic 46" descr="Abacus with solid fill">
            <a:extLst>
              <a:ext uri="{FF2B5EF4-FFF2-40B4-BE49-F238E27FC236}">
                <a16:creationId xmlns:a16="http://schemas.microsoft.com/office/drawing/2014/main" id="{E5ABC5DD-8A25-BBBB-458F-A1BBD1F7FE1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19434" y="1221538"/>
            <a:ext cx="1549830" cy="1549830"/>
          </a:xfrm>
          <a:prstGeom prst="rect">
            <a:avLst/>
          </a:prstGeom>
        </p:spPr>
      </p:pic>
      <p:pic>
        <p:nvPicPr>
          <p:cNvPr id="49" name="Graphic 48" descr="Fire with solid fill">
            <a:extLst>
              <a:ext uri="{FF2B5EF4-FFF2-40B4-BE49-F238E27FC236}">
                <a16:creationId xmlns:a16="http://schemas.microsoft.com/office/drawing/2014/main" id="{3641BE68-AD9E-F293-5571-326A4DF5F3B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611280" y="1523255"/>
            <a:ext cx="914400" cy="9144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8445F49-2A37-FF9D-4D89-F0744854551D}"/>
              </a:ext>
            </a:extLst>
          </p:cNvPr>
          <p:cNvSpPr txBox="1"/>
          <p:nvPr/>
        </p:nvSpPr>
        <p:spPr>
          <a:xfrm>
            <a:off x="10525680" y="1657289"/>
            <a:ext cx="1620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E.g., keep GFED as is 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6E13504-AB05-0778-BFFD-8D0FA5C57091}"/>
              </a:ext>
            </a:extLst>
          </p:cNvPr>
          <p:cNvGrpSpPr/>
          <p:nvPr/>
        </p:nvGrpSpPr>
        <p:grpSpPr>
          <a:xfrm>
            <a:off x="7317009" y="3539597"/>
            <a:ext cx="1146340" cy="1146340"/>
            <a:chOff x="3826175" y="379812"/>
            <a:chExt cx="794071" cy="794071"/>
          </a:xfrm>
        </p:grpSpPr>
        <p:pic>
          <p:nvPicPr>
            <p:cNvPr id="52" name="Graphic 51" descr="Brain in head outline">
              <a:extLst>
                <a:ext uri="{FF2B5EF4-FFF2-40B4-BE49-F238E27FC236}">
                  <a16:creationId xmlns:a16="http://schemas.microsoft.com/office/drawing/2014/main" id="{B219D964-337F-355C-EED8-2B4011077B6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826175" y="379812"/>
              <a:ext cx="794071" cy="794071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94B436D-82ED-4396-2425-BD8766FEAAAC}"/>
                </a:ext>
              </a:extLst>
            </p:cNvPr>
            <p:cNvSpPr txBox="1"/>
            <p:nvPr/>
          </p:nvSpPr>
          <p:spPr>
            <a:xfrm rot="19800000">
              <a:off x="4100268" y="736703"/>
              <a:ext cx="252308" cy="2365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RF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AFE33EE-9BF3-0B55-D049-70E5C5C47847}"/>
              </a:ext>
            </a:extLst>
          </p:cNvPr>
          <p:cNvGrpSpPr/>
          <p:nvPr/>
        </p:nvGrpSpPr>
        <p:grpSpPr>
          <a:xfrm>
            <a:off x="7857332" y="3533089"/>
            <a:ext cx="1146340" cy="1146340"/>
            <a:chOff x="3826175" y="379812"/>
            <a:chExt cx="794071" cy="794071"/>
          </a:xfrm>
        </p:grpSpPr>
        <p:pic>
          <p:nvPicPr>
            <p:cNvPr id="55" name="Graphic 54" descr="Brain in head outline">
              <a:extLst>
                <a:ext uri="{FF2B5EF4-FFF2-40B4-BE49-F238E27FC236}">
                  <a16:creationId xmlns:a16="http://schemas.microsoft.com/office/drawing/2014/main" id="{8C8CF772-1AFB-2623-FE1A-7DD91E71007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826175" y="379812"/>
              <a:ext cx="794071" cy="794071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45EDD5A-6518-6B9D-F7BB-059851B40B1C}"/>
                </a:ext>
              </a:extLst>
            </p:cNvPr>
            <p:cNvSpPr txBox="1"/>
            <p:nvPr/>
          </p:nvSpPr>
          <p:spPr>
            <a:xfrm rot="19800000">
              <a:off x="4100268" y="736703"/>
              <a:ext cx="252308" cy="2365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RF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38DD08F-5B34-7827-2A0C-03E223C0F0D0}"/>
              </a:ext>
            </a:extLst>
          </p:cNvPr>
          <p:cNvGrpSpPr/>
          <p:nvPr/>
        </p:nvGrpSpPr>
        <p:grpSpPr>
          <a:xfrm>
            <a:off x="8424545" y="3526581"/>
            <a:ext cx="1146340" cy="1146340"/>
            <a:chOff x="3826175" y="379812"/>
            <a:chExt cx="794071" cy="794071"/>
          </a:xfrm>
        </p:grpSpPr>
        <p:pic>
          <p:nvPicPr>
            <p:cNvPr id="58" name="Graphic 57" descr="Brain in head outline">
              <a:extLst>
                <a:ext uri="{FF2B5EF4-FFF2-40B4-BE49-F238E27FC236}">
                  <a16:creationId xmlns:a16="http://schemas.microsoft.com/office/drawing/2014/main" id="{38AA5155-458A-FAD5-7288-5BE773F08C0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826175" y="379812"/>
              <a:ext cx="794071" cy="794071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D6F0478-1559-F20D-FF07-2B8AC2200793}"/>
                </a:ext>
              </a:extLst>
            </p:cNvPr>
            <p:cNvSpPr txBox="1"/>
            <p:nvPr/>
          </p:nvSpPr>
          <p:spPr>
            <a:xfrm rot="19800000">
              <a:off x="4100268" y="736703"/>
              <a:ext cx="252308" cy="2365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RF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4EF8759-1AC1-2E4D-29F6-EB91C99AD7D0}"/>
              </a:ext>
            </a:extLst>
          </p:cNvPr>
          <p:cNvGrpSpPr/>
          <p:nvPr/>
        </p:nvGrpSpPr>
        <p:grpSpPr>
          <a:xfrm>
            <a:off x="9000408" y="3512478"/>
            <a:ext cx="1146340" cy="1146340"/>
            <a:chOff x="3826175" y="379812"/>
            <a:chExt cx="794071" cy="794071"/>
          </a:xfrm>
        </p:grpSpPr>
        <p:pic>
          <p:nvPicPr>
            <p:cNvPr id="61" name="Graphic 60" descr="Brain in head outline">
              <a:extLst>
                <a:ext uri="{FF2B5EF4-FFF2-40B4-BE49-F238E27FC236}">
                  <a16:creationId xmlns:a16="http://schemas.microsoft.com/office/drawing/2014/main" id="{35EF2D04-9B76-8B9C-AB7D-1795AEE4077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826175" y="379812"/>
              <a:ext cx="794071" cy="794071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FDD5FE9-C7F6-24FF-76DF-5B2A60FA489F}"/>
                </a:ext>
              </a:extLst>
            </p:cNvPr>
            <p:cNvSpPr txBox="1"/>
            <p:nvPr/>
          </p:nvSpPr>
          <p:spPr>
            <a:xfrm rot="19800000">
              <a:off x="4100268" y="736703"/>
              <a:ext cx="252308" cy="2365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RF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663065F-9111-88F8-7481-8CE544128794}"/>
              </a:ext>
            </a:extLst>
          </p:cNvPr>
          <p:cNvGrpSpPr/>
          <p:nvPr/>
        </p:nvGrpSpPr>
        <p:grpSpPr>
          <a:xfrm>
            <a:off x="9540731" y="3505970"/>
            <a:ext cx="1146340" cy="1146340"/>
            <a:chOff x="3826175" y="379812"/>
            <a:chExt cx="794071" cy="794071"/>
          </a:xfrm>
        </p:grpSpPr>
        <p:pic>
          <p:nvPicPr>
            <p:cNvPr id="64" name="Graphic 63" descr="Brain in head outline">
              <a:extLst>
                <a:ext uri="{FF2B5EF4-FFF2-40B4-BE49-F238E27FC236}">
                  <a16:creationId xmlns:a16="http://schemas.microsoft.com/office/drawing/2014/main" id="{8C93C7B6-C925-580B-6661-23F41A95DE2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826175" y="379812"/>
              <a:ext cx="794071" cy="794071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81D7FEB-DADD-F199-E713-B456348F7EAC}"/>
                </a:ext>
              </a:extLst>
            </p:cNvPr>
            <p:cNvSpPr txBox="1"/>
            <p:nvPr/>
          </p:nvSpPr>
          <p:spPr>
            <a:xfrm rot="19800000">
              <a:off x="4100268" y="736703"/>
              <a:ext cx="252308" cy="2365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RF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4FFAB21-564F-811E-E94B-7E912772F3CC}"/>
              </a:ext>
            </a:extLst>
          </p:cNvPr>
          <p:cNvGrpSpPr/>
          <p:nvPr/>
        </p:nvGrpSpPr>
        <p:grpSpPr>
          <a:xfrm>
            <a:off x="10107944" y="3499462"/>
            <a:ext cx="1146340" cy="1146340"/>
            <a:chOff x="3826175" y="379812"/>
            <a:chExt cx="794071" cy="794071"/>
          </a:xfrm>
        </p:grpSpPr>
        <p:pic>
          <p:nvPicPr>
            <p:cNvPr id="67" name="Graphic 66" descr="Brain in head outline">
              <a:extLst>
                <a:ext uri="{FF2B5EF4-FFF2-40B4-BE49-F238E27FC236}">
                  <a16:creationId xmlns:a16="http://schemas.microsoft.com/office/drawing/2014/main" id="{C01040A8-F111-E5A6-205A-361AE353C55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826175" y="379812"/>
              <a:ext cx="794071" cy="794071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F1FA25FA-4BFD-3A4D-BF31-D8B5594DF73E}"/>
                </a:ext>
              </a:extLst>
            </p:cNvPr>
            <p:cNvSpPr txBox="1"/>
            <p:nvPr/>
          </p:nvSpPr>
          <p:spPr>
            <a:xfrm rot="19800000">
              <a:off x="4100268" y="736703"/>
              <a:ext cx="252308" cy="2365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RF</a:t>
              </a: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70FC3E07-BC9B-2519-A760-363FC396F82D}"/>
              </a:ext>
            </a:extLst>
          </p:cNvPr>
          <p:cNvSpPr txBox="1"/>
          <p:nvPr/>
        </p:nvSpPr>
        <p:spPr>
          <a:xfrm>
            <a:off x="7230041" y="4631686"/>
            <a:ext cx="4024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Bootstrap and repeat thousands of times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9545FAB-CFEA-8AC0-F202-955006B5351B}"/>
              </a:ext>
            </a:extLst>
          </p:cNvPr>
          <p:cNvSpPr txBox="1"/>
          <p:nvPr/>
        </p:nvSpPr>
        <p:spPr>
          <a:xfrm>
            <a:off x="7076840" y="5994784"/>
            <a:ext cx="4595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Repeat the procedure to partition all variables</a:t>
            </a:r>
          </a:p>
        </p:txBody>
      </p:sp>
      <p:pic>
        <p:nvPicPr>
          <p:cNvPr id="72" name="Graphic 71" descr="Fire with solid fill">
            <a:extLst>
              <a:ext uri="{FF2B5EF4-FFF2-40B4-BE49-F238E27FC236}">
                <a16:creationId xmlns:a16="http://schemas.microsoft.com/office/drawing/2014/main" id="{38C2FEAD-1975-6AC0-4E72-56A20FCF6AE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587302" y="5036003"/>
            <a:ext cx="914400" cy="914400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EED694BD-14EF-9B72-9D98-A53989FE5CD1}"/>
              </a:ext>
            </a:extLst>
          </p:cNvPr>
          <p:cNvSpPr txBox="1"/>
          <p:nvPr/>
        </p:nvSpPr>
        <p:spPr>
          <a:xfrm>
            <a:off x="8435138" y="5373618"/>
            <a:ext cx="2835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D72729"/>
                </a:solidFill>
              </a:rPr>
              <a:t>Average is fire-driven trend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3118230-DCFE-EB81-AD98-3EF359BC8909}"/>
              </a:ext>
            </a:extLst>
          </p:cNvPr>
          <p:cNvSpPr txBox="1"/>
          <p:nvPr/>
        </p:nvSpPr>
        <p:spPr>
          <a:xfrm>
            <a:off x="4151187" y="6396394"/>
            <a:ext cx="3209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Following Grange et. al, 2018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39599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5" grpId="0" animBg="1"/>
      <p:bldP spid="36" grpId="0"/>
      <p:bldP spid="38" grpId="0" animBg="1"/>
      <p:bldP spid="40" grpId="0" animBg="1"/>
      <p:bldP spid="41" grpId="0" animBg="1"/>
      <p:bldP spid="42" grpId="0"/>
      <p:bldP spid="44" grpId="0"/>
      <p:bldP spid="45" grpId="0"/>
      <p:bldP spid="50" grpId="0"/>
      <p:bldP spid="69" grpId="0"/>
      <p:bldP spid="70" grpId="0"/>
      <p:bldP spid="73" grpId="0"/>
      <p:bldP spid="7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54669</TotalTime>
  <Words>632</Words>
  <Application>Microsoft Macintosh PowerPoint</Application>
  <PresentationFormat>Widescreen</PresentationFormat>
  <Paragraphs>119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Ammonia has natural, industrial, and agricultural sources</vt:lpstr>
      <vt:lpstr>The literature disagrees about how much ammonia is emitted globally</vt:lpstr>
      <vt:lpstr>How LETKF can estimate emissions of any species</vt:lpstr>
      <vt:lpstr>PowerPoint Presentation</vt:lpstr>
      <vt:lpstr>PowerPoint Presentation</vt:lpstr>
      <vt:lpstr>We can constrain 2013-present ammonia emissions with satellite data from the IASI instrument</vt:lpstr>
      <vt:lpstr>Ammonia emissions are trending upward, surging in El Niño years because of fires</vt:lpstr>
      <vt:lpstr>To diagnose which sectors drive emissions, we use a bootstrapping approach powered by machine learning</vt:lpstr>
      <vt:lpstr>While fires drive global interannual variability, increases in livestock and soil emissions drive long-term trend</vt:lpstr>
      <vt:lpstr>Dominant sectoral drivers of change are regionally varied</vt:lpstr>
      <vt:lpstr>Climate change increases our data-driven ammonia emissions, consistent with two mechanistic land models</vt:lpstr>
      <vt:lpstr>Take-aways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Data-intensive methods for modeling air quality</dc:title>
  <dc:creator>Pendergrass, Drew</dc:creator>
  <cp:lastModifiedBy>Drew Pendergrass, Ph.D.</cp:lastModifiedBy>
  <cp:revision>447</cp:revision>
  <dcterms:created xsi:type="dcterms:W3CDTF">2020-09-16T10:46:14Z</dcterms:created>
  <dcterms:modified xsi:type="dcterms:W3CDTF">2026-06-09T16:42:36Z</dcterms:modified>
</cp:coreProperties>
</file>